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663" r:id="rId1"/>
  </p:sldMasterIdLst>
  <p:notesMasterIdLst>
    <p:notesMasterId r:id="rId38"/>
  </p:notesMasterIdLst>
  <p:handoutMasterIdLst>
    <p:handoutMasterId r:id="rId39"/>
  </p:handoutMasterIdLst>
  <p:sldIdLst>
    <p:sldId id="269" r:id="rId2"/>
    <p:sldId id="270" r:id="rId3"/>
    <p:sldId id="321" r:id="rId4"/>
    <p:sldId id="322" r:id="rId5"/>
    <p:sldId id="323" r:id="rId6"/>
    <p:sldId id="324" r:id="rId7"/>
    <p:sldId id="350" r:id="rId8"/>
    <p:sldId id="310" r:id="rId9"/>
    <p:sldId id="325" r:id="rId10"/>
    <p:sldId id="326" r:id="rId11"/>
    <p:sldId id="327" r:id="rId12"/>
    <p:sldId id="328" r:id="rId13"/>
    <p:sldId id="311" r:id="rId14"/>
    <p:sldId id="329" r:id="rId15"/>
    <p:sldId id="330" r:id="rId16"/>
    <p:sldId id="313" r:id="rId17"/>
    <p:sldId id="332" r:id="rId18"/>
    <p:sldId id="333" r:id="rId19"/>
    <p:sldId id="331" r:id="rId20"/>
    <p:sldId id="344" r:id="rId21"/>
    <p:sldId id="346" r:id="rId22"/>
    <p:sldId id="347" r:id="rId23"/>
    <p:sldId id="349" r:id="rId24"/>
    <p:sldId id="307" r:id="rId25"/>
    <p:sldId id="318" r:id="rId26"/>
    <p:sldId id="340" r:id="rId27"/>
    <p:sldId id="341" r:id="rId28"/>
    <p:sldId id="342" r:id="rId29"/>
    <p:sldId id="352" r:id="rId30"/>
    <p:sldId id="353" r:id="rId31"/>
    <p:sldId id="354" r:id="rId32"/>
    <p:sldId id="355" r:id="rId33"/>
    <p:sldId id="356" r:id="rId34"/>
    <p:sldId id="357" r:id="rId35"/>
    <p:sldId id="297" r:id="rId36"/>
    <p:sldId id="267" r:id="rId37"/>
  </p:sldIdLst>
  <p:sldSz cx="9144000" cy="6858000" type="screen4x3"/>
  <p:notesSz cx="7099300" cy="10234613"/>
  <p:defaultTextStyle>
    <a:defPPr>
      <a:defRPr lang="zh-TW"/>
    </a:defPPr>
    <a:lvl1pPr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5pPr>
    <a:lvl6pPr marL="2286000" algn="l" defTabSz="914400" rtl="0" eaLnBrk="1" latinLnBrk="0" hangingPunct="1">
      <a:defRPr kumimoji="1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6pPr>
    <a:lvl7pPr marL="2743200" algn="l" defTabSz="914400" rtl="0" eaLnBrk="1" latinLnBrk="0" hangingPunct="1">
      <a:defRPr kumimoji="1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7pPr>
    <a:lvl8pPr marL="3200400" algn="l" defTabSz="914400" rtl="0" eaLnBrk="1" latinLnBrk="0" hangingPunct="1">
      <a:defRPr kumimoji="1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8pPr>
    <a:lvl9pPr marL="3657600" algn="l" defTabSz="914400" rtl="0" eaLnBrk="1" latinLnBrk="0" hangingPunct="1">
      <a:defRPr kumimoji="1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128C4DF4-F414-4D57-BCD7-1894A0855773}">
          <p14:sldIdLst>
            <p14:sldId id="269"/>
            <p14:sldId id="270"/>
          </p14:sldIdLst>
        </p14:section>
        <p14:section name="字串" id="{CCEB6D0A-4099-453D-BAF8-596657F089D3}">
          <p14:sldIdLst>
            <p14:sldId id="321"/>
            <p14:sldId id="322"/>
            <p14:sldId id="323"/>
            <p14:sldId id="324"/>
            <p14:sldId id="350"/>
          </p14:sldIdLst>
        </p14:section>
        <p14:section name="串列" id="{05B423FA-2CA0-47C2-80FA-E20F7342C16F}">
          <p14:sldIdLst>
            <p14:sldId id="310"/>
            <p14:sldId id="325"/>
            <p14:sldId id="326"/>
            <p14:sldId id="327"/>
            <p14:sldId id="328"/>
          </p14:sldIdLst>
        </p14:section>
        <p14:section name="元組" id="{D946C6D5-F00A-4F0A-960B-8673155E111B}">
          <p14:sldIdLst>
            <p14:sldId id="311"/>
            <p14:sldId id="329"/>
            <p14:sldId id="330"/>
          </p14:sldIdLst>
        </p14:section>
        <p14:section name="字典" id="{087877E9-9A4C-4AC0-A630-16A7C9F4845B}">
          <p14:sldIdLst>
            <p14:sldId id="313"/>
            <p14:sldId id="332"/>
            <p14:sldId id="333"/>
            <p14:sldId id="331"/>
          </p14:sldIdLst>
        </p14:section>
        <p14:section name="集合" id="{A8BCE5D2-F002-4680-81D2-DCAD72B50404}">
          <p14:sldIdLst>
            <p14:sldId id="344"/>
            <p14:sldId id="346"/>
            <p14:sldId id="347"/>
            <p14:sldId id="349"/>
          </p14:sldIdLst>
        </p14:section>
        <p14:section name="練習題" id="{9DB43CD5-FEF1-41B5-87C4-6B6611326CF3}">
          <p14:sldIdLst>
            <p14:sldId id="307"/>
          </p14:sldIdLst>
        </p14:section>
        <p14:section name="Python函式" id="{E1B58CA6-8AB2-4398-B501-E6CDB2C94D3D}">
          <p14:sldIdLst>
            <p14:sldId id="318"/>
            <p14:sldId id="340"/>
            <p14:sldId id="341"/>
            <p14:sldId id="342"/>
          </p14:sldIdLst>
        </p14:section>
        <p14:section name="模組" id="{89157C54-3785-40F6-A29A-69242ADA1708}">
          <p14:sldIdLst>
            <p14:sldId id="352"/>
            <p14:sldId id="353"/>
            <p14:sldId id="354"/>
            <p14:sldId id="355"/>
          </p14:sldIdLst>
        </p14:section>
        <p14:section name="回家作業" id="{7F8E0350-5B78-49A1-919A-8270C2BD6E63}">
          <p14:sldIdLst>
            <p14:sldId id="356"/>
            <p14:sldId id="357"/>
          </p14:sldIdLst>
        </p14:section>
        <p14:section name="參考資料" id="{527AD03F-C6EB-415B-B3C6-69733CB1E61C}">
          <p14:sldIdLst>
            <p14:sldId id="297"/>
            <p14:sldId id="26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>
          <p15:clr>
            <a:srgbClr val="A4A3A4"/>
          </p15:clr>
        </p15:guide>
        <p15:guide id="2" pos="2235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李胤誠" initials="李胤誠" lastIdx="1" clrIdx="0">
    <p:extLst>
      <p:ext uri="{19B8F6BF-5375-455C-9EA6-DF929625EA0E}">
        <p15:presenceInfo xmlns:p15="http://schemas.microsoft.com/office/powerpoint/2012/main" userId="李胤誠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0000FF"/>
    <a:srgbClr val="6E14C8"/>
    <a:srgbClr val="F2D28A"/>
    <a:srgbClr val="E7A723"/>
    <a:srgbClr val="EAB242"/>
    <a:srgbClr val="EDBA55"/>
    <a:srgbClr val="000000"/>
    <a:srgbClr val="FF9900"/>
    <a:srgbClr val="FF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16DA210-FB5B-4158-B5E0-FEB733F419BA}" styleName="淺色樣式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9DCAF9ED-07DC-4A11-8D7F-57B35C25682E}" styleName="中等深淺樣式 1 - 輔色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93D81CF-94F2-401A-BA57-92F5A7B2D0C5}" styleName="中等深淺樣式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0A15C55-8517-42AA-B614-E9B94910E393}" styleName="中等深淺樣式 2 - 輔色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中等深淺樣式 2 - 輔色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E3FDE45-AF77-4B5C-9715-49D594BDF05E}" styleName="淺色樣式 1 - 輔色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D27102A9-8310-4765-A935-A1911B00CA55}" styleName="淺色樣式 1 - 輔色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FABFCF23-3B69-468F-B69F-88F6DE6A72F2}" styleName="中等深淺樣式 1 - 輔色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3B4B98B0-60AC-42C2-AFA5-B58CD77FA1E5}" styleName="淺色樣式 1 - 輔色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8D230F3-CF80-4859-8CE7-A43EE81993B5}" styleName="淺色樣式 1 - 輔色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EB344D84-9AFB-497E-A393-DC336BA19D2E}" styleName="中等深淺樣式 3 - 輔色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9C7853C-536D-4A76-A0AE-DD22124D55A5}" styleName="佈景主題樣式 1 - 輔色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C083E6E3-FA7D-4D7B-A595-EF9225AFEA82}" styleName="淺色樣式 1 - 輔色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淺色樣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06799F8-075E-4A3A-A7F6-7FBC6576F1A4}" styleName="佈景主題樣式 2 - 輔色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B301B821-A1FF-4177-AEE7-76D212191A09}" styleName="中等深淺樣式 1 - 輔色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1E171933-4619-4E11-9A3F-F7608DF75F80}" styleName="中等深淺樣式 1 - 輔色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ED083AE6-46FA-4A59-8FB0-9F97EB10719F}" styleName="淺色樣式 3 - 輔色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FD0F851-EC5A-4D38-B0AD-8093EC10F338}" styleName="淺色樣式 1 - 輔色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72833802-FEF1-4C79-8D5D-14CF1EAF98D9}" styleName="淺色樣式 2 - 輔色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8" autoAdjust="0"/>
    <p:restoredTop sz="92970" autoAdjust="0"/>
  </p:normalViewPr>
  <p:slideViewPr>
    <p:cSldViewPr>
      <p:cViewPr varScale="1">
        <p:scale>
          <a:sx n="114" d="100"/>
          <a:sy n="114" d="100"/>
        </p:scale>
        <p:origin x="1272" y="1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78" d="100"/>
          <a:sy n="78" d="100"/>
        </p:scale>
        <p:origin x="3984" y="114"/>
      </p:cViewPr>
      <p:guideLst>
        <p:guide orient="horz" pos="3224"/>
        <p:guide pos="2235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4988" cy="512763"/>
          </a:xfrm>
          <a:prstGeom prst="rect">
            <a:avLst/>
          </a:prstGeom>
        </p:spPr>
        <p:txBody>
          <a:bodyPr vert="horz" lIns="94744" tIns="47373" rIns="94744" bIns="47373" rtlCol="0"/>
          <a:lstStyle>
            <a:lvl1pPr algn="l" eaLnBrk="1" hangingPunct="1">
              <a:defRPr sz="1200">
                <a:latin typeface="Arial" charset="0"/>
                <a:ea typeface="新細明體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4022725" y="0"/>
            <a:ext cx="3074988" cy="512763"/>
          </a:xfrm>
          <a:prstGeom prst="rect">
            <a:avLst/>
          </a:prstGeom>
        </p:spPr>
        <p:txBody>
          <a:bodyPr vert="horz" lIns="94744" tIns="47373" rIns="94744" bIns="47373" rtlCol="0"/>
          <a:lstStyle>
            <a:lvl1pPr algn="r" eaLnBrk="1" hangingPunct="1">
              <a:defRPr sz="1200">
                <a:latin typeface="Arial" charset="0"/>
                <a:ea typeface="新細明體" charset="-120"/>
              </a:defRPr>
            </a:lvl1pPr>
          </a:lstStyle>
          <a:p>
            <a:pPr>
              <a:defRPr/>
            </a:pPr>
            <a:fld id="{3438F117-224A-4842-98A5-52F924AD0D97}" type="datetimeFigureOut">
              <a:rPr lang="zh-TW" altLang="en-US"/>
              <a:pPr>
                <a:defRPr/>
              </a:pPr>
              <a:t>2022/10/25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9720263"/>
            <a:ext cx="3074988" cy="512762"/>
          </a:xfrm>
          <a:prstGeom prst="rect">
            <a:avLst/>
          </a:prstGeom>
        </p:spPr>
        <p:txBody>
          <a:bodyPr vert="horz" lIns="94744" tIns="47373" rIns="94744" bIns="47373" rtlCol="0" anchor="b"/>
          <a:lstStyle>
            <a:lvl1pPr algn="l" eaLnBrk="1" hangingPunct="1">
              <a:defRPr sz="1200">
                <a:latin typeface="Arial" charset="0"/>
                <a:ea typeface="新細明體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4022725" y="9720263"/>
            <a:ext cx="3074988" cy="512762"/>
          </a:xfrm>
          <a:prstGeom prst="rect">
            <a:avLst/>
          </a:prstGeom>
        </p:spPr>
        <p:txBody>
          <a:bodyPr vert="horz" wrap="square" lIns="94744" tIns="47373" rIns="94744" bIns="47373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38A8CBD1-309E-493B-BBAF-B4F067674426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4988" cy="51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744" tIns="47373" rIns="94744" bIns="47373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2725" y="0"/>
            <a:ext cx="3074988" cy="51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744" tIns="47373" rIns="94744" bIns="47373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1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2188" y="768350"/>
            <a:ext cx="5116512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813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860925"/>
            <a:ext cx="5680075" cy="4605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744" tIns="47373" rIns="94744" bIns="4737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noProof="0"/>
              <a:t>按一下以編輯母片</a:t>
            </a:r>
          </a:p>
          <a:p>
            <a:pPr lvl="1"/>
            <a:r>
              <a:rPr lang="zh-TW" altLang="en-US" noProof="0"/>
              <a:t>第二層</a:t>
            </a:r>
          </a:p>
          <a:p>
            <a:pPr lvl="2"/>
            <a:r>
              <a:rPr lang="zh-TW" altLang="en-US" noProof="0"/>
              <a:t>第三層</a:t>
            </a:r>
          </a:p>
          <a:p>
            <a:pPr lvl="3"/>
            <a:r>
              <a:rPr lang="zh-TW" altLang="en-US" noProof="0"/>
              <a:t>第四層</a:t>
            </a:r>
          </a:p>
          <a:p>
            <a:pPr lvl="4"/>
            <a:r>
              <a:rPr lang="zh-TW" altLang="en-US" noProof="0"/>
              <a:t>第五層</a:t>
            </a:r>
          </a:p>
        </p:txBody>
      </p:sp>
      <p:sp>
        <p:nvSpPr>
          <p:cNvPr id="4813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0263"/>
            <a:ext cx="3074988" cy="512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744" tIns="47373" rIns="94744" bIns="47373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813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2725" y="9720263"/>
            <a:ext cx="3074988" cy="512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744" tIns="47373" rIns="94744" bIns="47373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06A35080-F3DF-4EE8-9420-510CE5478FD9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171" name="備忘稿版面配置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en-US">
              <a:latin typeface="Arial" panose="020B0604020202020204" pitchFamily="34" charset="0"/>
            </a:endParaRPr>
          </a:p>
        </p:txBody>
      </p:sp>
      <p:sp>
        <p:nvSpPr>
          <p:cNvPr id="717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C4864EC8-4BFA-4241-A559-CC05134F3E77}" type="slidenum">
              <a:rPr lang="en-US" altLang="zh-TW" smtClean="0"/>
              <a:pPr/>
              <a:t>0</a:t>
            </a:fld>
            <a:endParaRPr lang="en-US" altLang="zh-TW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2531" name="備忘稿版面配置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en-US">
              <a:latin typeface="Arial" panose="020B0604020202020204" pitchFamily="34" charset="0"/>
            </a:endParaRPr>
          </a:p>
        </p:txBody>
      </p:sp>
      <p:sp>
        <p:nvSpPr>
          <p:cNvPr id="22532" name="投影片編號版面配置區 1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66763" indent="-293688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81100" indent="-233363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55763" indent="-233363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128838" indent="-233363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86038" indent="-23336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3043238" indent="-23336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500438" indent="-23336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957638" indent="-23336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95622282-65D3-47A1-90AB-D1BFABC4E092}" type="slidenum">
              <a:rPr lang="en-US" altLang="zh-TW" smtClean="0"/>
              <a:pPr/>
              <a:t>35</a:t>
            </a:fld>
            <a:endParaRPr lang="en-US" altLang="zh-TW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Line 7"/>
          <p:cNvSpPr>
            <a:spLocks noChangeShapeType="1"/>
          </p:cNvSpPr>
          <p:nvPr/>
        </p:nvSpPr>
        <p:spPr bwMode="auto">
          <a:xfrm>
            <a:off x="0" y="2708275"/>
            <a:ext cx="9144000" cy="0"/>
          </a:xfrm>
          <a:prstGeom prst="line">
            <a:avLst/>
          </a:prstGeom>
          <a:noFill/>
          <a:ln w="101600" cmpd="thinThick">
            <a:solidFill>
              <a:srgbClr val="FF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179388" y="1701800"/>
            <a:ext cx="8713787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defRPr/>
            </a:pPr>
            <a:endParaRPr lang="zh-TW" altLang="zh-TW"/>
          </a:p>
        </p:txBody>
      </p:sp>
      <p:sp>
        <p:nvSpPr>
          <p:cNvPr id="11" name="Rectangle 3"/>
          <p:cNvSpPr>
            <a:spLocks noChangeArrowheads="1"/>
          </p:cNvSpPr>
          <p:nvPr/>
        </p:nvSpPr>
        <p:spPr bwMode="auto">
          <a:xfrm>
            <a:off x="1258888" y="2924175"/>
            <a:ext cx="6913562" cy="3097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defRPr/>
            </a:pPr>
            <a:endParaRPr lang="zh-TW" altLang="zh-TW"/>
          </a:p>
        </p:txBody>
      </p:sp>
      <p:pic>
        <p:nvPicPr>
          <p:cNvPr id="19" name="圖片 30" descr="TKUICLAB02.bmp"/>
          <p:cNvPicPr>
            <a:picLocks noChangeAspect="1"/>
          </p:cNvPicPr>
          <p:nvPr userDrawn="1"/>
        </p:nvPicPr>
        <p:blipFill>
          <a:blip r:embed="rId2">
            <a:lum bright="40000" contrast="-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2400"/>
            <a:ext cx="31115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2107" name="Rectangle 11"/>
          <p:cNvSpPr>
            <a:spLocks noGrp="1" noChangeArrowheads="1"/>
          </p:cNvSpPr>
          <p:nvPr>
            <p:ph type="ctrTitle" sz="quarter"/>
          </p:nvPr>
        </p:nvSpPr>
        <p:spPr>
          <a:xfrm>
            <a:off x="1574086" y="1537385"/>
            <a:ext cx="5995827" cy="646331"/>
          </a:xfrm>
          <a:noFill/>
        </p:spPr>
        <p:txBody>
          <a:bodyPr/>
          <a:lstStyle>
            <a:lvl1pPr algn="ctr">
              <a:defRPr sz="3600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pic>
        <p:nvPicPr>
          <p:cNvPr id="12" name="Picture 3" descr="C:\Users\iclab\Desktop\未命名-1.png">
            <a:extLst>
              <a:ext uri="{FF2B5EF4-FFF2-40B4-BE49-F238E27FC236}">
                <a16:creationId xmlns:a16="http://schemas.microsoft.com/office/drawing/2014/main" id="{44DC8269-7CC9-4BC7-A080-AFB8F7291A0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43"/>
          <a:stretch>
            <a:fillRect/>
          </a:stretch>
        </p:blipFill>
        <p:spPr bwMode="auto">
          <a:xfrm>
            <a:off x="5181600" y="341313"/>
            <a:ext cx="3810000" cy="59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圖片 31">
            <a:extLst>
              <a:ext uri="{FF2B5EF4-FFF2-40B4-BE49-F238E27FC236}">
                <a16:creationId xmlns:a16="http://schemas.microsoft.com/office/drawing/2014/main" id="{FE308CEF-5EF6-4F10-B1A4-AB9A117FB9A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2925" y="222250"/>
            <a:ext cx="758825" cy="75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814888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 marL="1143000" indent="-228600">
              <a:buFont typeface="Wingdings" panose="05000000000000000000" pitchFamily="2" charset="2"/>
              <a:buChar char="Ø"/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5" name="投影片編號版面配置區 1">
            <a:extLst>
              <a:ext uri="{FF2B5EF4-FFF2-40B4-BE49-F238E27FC236}">
                <a16:creationId xmlns:a16="http://schemas.microsoft.com/office/drawing/2014/main" id="{D02DD66D-3472-4048-B84B-0E928D64FF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244000" y="6321312"/>
            <a:ext cx="900000" cy="54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rgbClr val="000000"/>
                </a:solidFill>
                <a:latin typeface="+mn-lt"/>
              </a:defRPr>
            </a:lvl1pPr>
          </a:lstStyle>
          <a:p>
            <a:pPr algn="ctr">
              <a:defRPr/>
            </a:pPr>
            <a:fld id="{8E43CC5F-1AB8-4BEC-82AC-75ACFB5D3858}" type="slidenum">
              <a:rPr lang="zh-TW" altLang="en-US" smtClean="0"/>
              <a:pPr algn="ctr">
                <a:defRPr/>
              </a:pPr>
              <a:t>‹#›</a:t>
            </a:fld>
            <a:r>
              <a:rPr lang="en-US" altLang="zh-TW" dirty="0"/>
              <a:t>/22</a:t>
            </a:r>
            <a:endParaRPr lang="zh-TW" altLang="en-US" dirty="0"/>
          </a:p>
        </p:txBody>
      </p:sp>
      <p:sp>
        <p:nvSpPr>
          <p:cNvPr id="10" name="標題 9"/>
          <p:cNvSpPr>
            <a:spLocks noGrp="1"/>
          </p:cNvSpPr>
          <p:nvPr>
            <p:ph type="title"/>
          </p:nvPr>
        </p:nvSpPr>
        <p:spPr>
          <a:xfrm>
            <a:off x="0" y="0"/>
            <a:ext cx="4764720" cy="523220"/>
          </a:xfrm>
        </p:spPr>
        <p:txBody>
          <a:bodyPr/>
          <a:lstStyle>
            <a:lvl1pPr>
              <a:defRPr sz="2800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</p:spTree>
    <p:extLst>
      <p:ext uri="{BB962C8B-B14F-4D97-AF65-F5344CB8AC3E}">
        <p14:creationId xmlns:p14="http://schemas.microsoft.com/office/powerpoint/2010/main" val="32207916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參考文獻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BCC0B7C1-4D56-4508-A9A2-0A53E4ADE1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fld id="{8E43CC5F-1AB8-4BEC-82AC-75ACFB5D3858}" type="slidenum">
              <a:rPr lang="zh-TW" altLang="en-US" smtClean="0"/>
              <a:pPr algn="ctr">
                <a:defRPr/>
              </a:pPr>
              <a:t>‹#›</a:t>
            </a:fld>
            <a:r>
              <a:rPr lang="en-US" altLang="zh-TW" dirty="0"/>
              <a:t>/22</a:t>
            </a:r>
            <a:endParaRPr lang="zh-TW" altLang="en-US" dirty="0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8FD923AD-63C3-44BF-8DB6-93A63FF2A0C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0" y="523220"/>
            <a:ext cx="9144000" cy="6334780"/>
          </a:xfrm>
        </p:spPr>
        <p:txBody>
          <a:bodyPr/>
          <a:lstStyle>
            <a:lvl1pPr marL="457200" indent="-457200">
              <a:buClrTx/>
              <a:buFont typeface="+mj-lt"/>
              <a:buAutoNum type="arabicPeriod"/>
              <a:defRPr/>
            </a:lvl1pPr>
          </a:lstStyle>
          <a:p>
            <a:pPr lvl="0"/>
            <a:r>
              <a:rPr lang="zh-TW" altLang="en-US" dirty="0"/>
              <a:t>編輯母片文字樣式</a:t>
            </a:r>
          </a:p>
        </p:txBody>
      </p:sp>
      <p:sp>
        <p:nvSpPr>
          <p:cNvPr id="10" name="標題 1">
            <a:extLst>
              <a:ext uri="{FF2B5EF4-FFF2-40B4-BE49-F238E27FC236}">
                <a16:creationId xmlns:a16="http://schemas.microsoft.com/office/drawing/2014/main" id="{2F80E601-67E6-4740-96C5-D13A06F6195A}"/>
              </a:ext>
            </a:extLst>
          </p:cNvPr>
          <p:cNvSpPr txBox="1">
            <a:spLocks/>
          </p:cNvSpPr>
          <p:nvPr userDrawn="1"/>
        </p:nvSpPr>
        <p:spPr bwMode="auto">
          <a:xfrm>
            <a:off x="0" y="-3312"/>
            <a:ext cx="1892139" cy="52322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none" lIns="91440" tIns="45720" rIns="36000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just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2pPr>
            <a:lvl3pPr algn="just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3pPr>
            <a:lvl4pPr algn="just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4pPr>
            <a:lvl5pPr algn="just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5pPr>
            <a:lvl6pPr marL="457200" algn="just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6pPr>
            <a:lvl7pPr marL="914400" algn="just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7pPr>
            <a:lvl8pPr marL="1371600" algn="just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8pPr>
            <a:lvl9pPr marL="1828800" algn="just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r>
              <a:rPr lang="zh-TW" altLang="en-US" kern="0" dirty="0"/>
              <a:t>參考文獻</a:t>
            </a:r>
          </a:p>
        </p:txBody>
      </p:sp>
    </p:spTree>
    <p:extLst>
      <p:ext uri="{BB962C8B-B14F-4D97-AF65-F5344CB8AC3E}">
        <p14:creationId xmlns:p14="http://schemas.microsoft.com/office/powerpoint/2010/main" val="39238493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中英文對照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3FD31D18-EF55-495C-A174-2862873CB5C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fld id="{8E43CC5F-1AB8-4BEC-82AC-75ACFB5D3858}" type="slidenum">
              <a:rPr lang="zh-TW" altLang="en-US" smtClean="0"/>
              <a:pPr algn="ctr">
                <a:defRPr/>
              </a:pPr>
              <a:t>‹#›</a:t>
            </a:fld>
            <a:r>
              <a:rPr lang="en-US" altLang="zh-TW" dirty="0"/>
              <a:t>/22</a:t>
            </a:r>
            <a:endParaRPr lang="zh-TW" altLang="en-US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8400F5C8-8A84-41BC-B9A3-420D5BFC7460}"/>
              </a:ext>
            </a:extLst>
          </p:cNvPr>
          <p:cNvSpPr txBox="1">
            <a:spLocks/>
          </p:cNvSpPr>
          <p:nvPr userDrawn="1"/>
        </p:nvSpPr>
        <p:spPr bwMode="auto">
          <a:xfrm>
            <a:off x="0" y="0"/>
            <a:ext cx="2610285" cy="52322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none" lIns="91440" tIns="45720" rIns="36000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just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2pPr>
            <a:lvl3pPr algn="just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3pPr>
            <a:lvl4pPr algn="just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4pPr>
            <a:lvl5pPr algn="just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5pPr>
            <a:lvl6pPr marL="457200" algn="just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6pPr>
            <a:lvl7pPr marL="914400" algn="just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7pPr>
            <a:lvl8pPr marL="1371600" algn="just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8pPr>
            <a:lvl9pPr marL="1828800" algn="just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r>
              <a:rPr lang="zh-TW" altLang="en-US" kern="0" dirty="0"/>
              <a:t>中英文對照表</a:t>
            </a:r>
          </a:p>
        </p:txBody>
      </p:sp>
      <p:sp>
        <p:nvSpPr>
          <p:cNvPr id="10" name="表格版面配置區 9">
            <a:extLst>
              <a:ext uri="{FF2B5EF4-FFF2-40B4-BE49-F238E27FC236}">
                <a16:creationId xmlns:a16="http://schemas.microsoft.com/office/drawing/2014/main" id="{F783D700-D90D-46EE-B2DD-D943E4734FD1}"/>
              </a:ext>
            </a:extLst>
          </p:cNvPr>
          <p:cNvSpPr>
            <a:spLocks noGrp="1"/>
          </p:cNvSpPr>
          <p:nvPr>
            <p:ph type="tbl" sz="quarter" idx="11"/>
          </p:nvPr>
        </p:nvSpPr>
        <p:spPr>
          <a:xfrm>
            <a:off x="152400" y="609600"/>
            <a:ext cx="8305800" cy="6096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553519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符號對照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3FD31D18-EF55-495C-A174-2862873CB5C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fld id="{8E43CC5F-1AB8-4BEC-82AC-75ACFB5D3858}" type="slidenum">
              <a:rPr lang="zh-TW" altLang="en-US" smtClean="0"/>
              <a:pPr algn="ctr">
                <a:defRPr/>
              </a:pPr>
              <a:t>‹#›</a:t>
            </a:fld>
            <a:r>
              <a:rPr lang="en-US" altLang="zh-TW" dirty="0"/>
              <a:t>/22</a:t>
            </a:r>
            <a:endParaRPr lang="zh-TW" altLang="en-US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8400F5C8-8A84-41BC-B9A3-420D5BFC7460}"/>
              </a:ext>
            </a:extLst>
          </p:cNvPr>
          <p:cNvSpPr txBox="1">
            <a:spLocks/>
          </p:cNvSpPr>
          <p:nvPr userDrawn="1"/>
        </p:nvSpPr>
        <p:spPr bwMode="auto">
          <a:xfrm>
            <a:off x="0" y="0"/>
            <a:ext cx="2251212" cy="52322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none" lIns="91440" tIns="45720" rIns="36000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just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2pPr>
            <a:lvl3pPr algn="just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3pPr>
            <a:lvl4pPr algn="just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4pPr>
            <a:lvl5pPr algn="just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5pPr>
            <a:lvl6pPr marL="457200" algn="just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6pPr>
            <a:lvl7pPr marL="914400" algn="just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7pPr>
            <a:lvl8pPr marL="1371600" algn="just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8pPr>
            <a:lvl9pPr marL="1828800" algn="just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r>
              <a:rPr lang="zh-TW" altLang="en-US" kern="0" dirty="0"/>
              <a:t>符號對照表</a:t>
            </a:r>
          </a:p>
        </p:txBody>
      </p:sp>
      <p:sp>
        <p:nvSpPr>
          <p:cNvPr id="10" name="表格版面配置區 9">
            <a:extLst>
              <a:ext uri="{FF2B5EF4-FFF2-40B4-BE49-F238E27FC236}">
                <a16:creationId xmlns:a16="http://schemas.microsoft.com/office/drawing/2014/main" id="{F783D700-D90D-46EE-B2DD-D943E4734FD1}"/>
              </a:ext>
            </a:extLst>
          </p:cNvPr>
          <p:cNvSpPr>
            <a:spLocks noGrp="1"/>
          </p:cNvSpPr>
          <p:nvPr>
            <p:ph type="tbl" sz="quarter" idx="11"/>
          </p:nvPr>
        </p:nvSpPr>
        <p:spPr>
          <a:xfrm>
            <a:off x="152400" y="609600"/>
            <a:ext cx="8305800" cy="6096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636203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52400" y="609600"/>
            <a:ext cx="8763000" cy="593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dirty="0"/>
              <a:t>按一下以編輯母片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>
          <a:xfrm>
            <a:off x="8244000" y="6321312"/>
            <a:ext cx="900000" cy="54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 b="1">
                <a:solidFill>
                  <a:srgbClr val="000000"/>
                </a:solidFill>
                <a:latin typeface="+mn-lt"/>
              </a:defRPr>
            </a:lvl1pPr>
          </a:lstStyle>
          <a:p>
            <a:pPr algn="ctr">
              <a:defRPr/>
            </a:pPr>
            <a:fld id="{8E43CC5F-1AB8-4BEC-82AC-75ACFB5D3858}" type="slidenum">
              <a:rPr lang="zh-TW" altLang="en-US" smtClean="0"/>
              <a:pPr algn="ctr">
                <a:defRPr/>
              </a:pPr>
              <a:t>‹#›</a:t>
            </a:fld>
            <a:r>
              <a:rPr lang="en-US" altLang="zh-TW" dirty="0"/>
              <a:t>/22</a:t>
            </a:r>
            <a:endParaRPr lang="zh-TW" altLang="en-US" dirty="0"/>
          </a:p>
        </p:txBody>
      </p:sp>
      <p:sp>
        <p:nvSpPr>
          <p:cNvPr id="1029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4764720" cy="523220"/>
          </a:xfrm>
          <a:prstGeom prst="rect">
            <a:avLst/>
          </a:pr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none" lIns="91440" tIns="45720" rIns="36000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zh-TW" altLang="en-US" dirty="0"/>
              <a:t>按一下以編輯母片標題樣式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7217" r:id="rId1"/>
    <p:sldLayoutId id="2147487220" r:id="rId2"/>
    <p:sldLayoutId id="2147487221" r:id="rId3"/>
    <p:sldLayoutId id="2147487222" r:id="rId4"/>
    <p:sldLayoutId id="2147487223" r:id="rId5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+mj-lt"/>
          <a:ea typeface="+mj-ea"/>
          <a:cs typeface="+mj-cs"/>
        </a:defRPr>
      </a:lvl1pPr>
      <a:lvl2pPr algn="just" rtl="0" eaLnBrk="0" fontAlgn="base" hangingPunct="0">
        <a:spcBef>
          <a:spcPct val="0"/>
        </a:spcBef>
        <a:spcAft>
          <a:spcPct val="0"/>
        </a:spcAft>
        <a:defRPr kumimoji="1" sz="4000">
          <a:solidFill>
            <a:schemeClr val="tx2"/>
          </a:solidFill>
          <a:latin typeface="Times New Roman" pitchFamily="18" charset="0"/>
          <a:ea typeface="標楷體" pitchFamily="65" charset="-120"/>
        </a:defRPr>
      </a:lvl2pPr>
      <a:lvl3pPr algn="just" rtl="0" eaLnBrk="0" fontAlgn="base" hangingPunct="0">
        <a:spcBef>
          <a:spcPct val="0"/>
        </a:spcBef>
        <a:spcAft>
          <a:spcPct val="0"/>
        </a:spcAft>
        <a:defRPr kumimoji="1" sz="4000">
          <a:solidFill>
            <a:schemeClr val="tx2"/>
          </a:solidFill>
          <a:latin typeface="Times New Roman" pitchFamily="18" charset="0"/>
          <a:ea typeface="標楷體" pitchFamily="65" charset="-120"/>
        </a:defRPr>
      </a:lvl3pPr>
      <a:lvl4pPr algn="just" rtl="0" eaLnBrk="0" fontAlgn="base" hangingPunct="0">
        <a:spcBef>
          <a:spcPct val="0"/>
        </a:spcBef>
        <a:spcAft>
          <a:spcPct val="0"/>
        </a:spcAft>
        <a:defRPr kumimoji="1" sz="4000">
          <a:solidFill>
            <a:schemeClr val="tx2"/>
          </a:solidFill>
          <a:latin typeface="Times New Roman" pitchFamily="18" charset="0"/>
          <a:ea typeface="標楷體" pitchFamily="65" charset="-120"/>
        </a:defRPr>
      </a:lvl4pPr>
      <a:lvl5pPr algn="just" rtl="0" eaLnBrk="0" fontAlgn="base" hangingPunct="0">
        <a:spcBef>
          <a:spcPct val="0"/>
        </a:spcBef>
        <a:spcAft>
          <a:spcPct val="0"/>
        </a:spcAft>
        <a:defRPr kumimoji="1" sz="4000">
          <a:solidFill>
            <a:schemeClr val="tx2"/>
          </a:solidFill>
          <a:latin typeface="Times New Roman" pitchFamily="18" charset="0"/>
          <a:ea typeface="標楷體" pitchFamily="65" charset="-120"/>
        </a:defRPr>
      </a:lvl5pPr>
      <a:lvl6pPr marL="457200" algn="just" rtl="0" fontAlgn="base">
        <a:spcBef>
          <a:spcPct val="0"/>
        </a:spcBef>
        <a:spcAft>
          <a:spcPct val="0"/>
        </a:spcAft>
        <a:defRPr kumimoji="1" sz="3200">
          <a:solidFill>
            <a:schemeClr val="tx2"/>
          </a:solidFill>
          <a:latin typeface="Times New Roman" pitchFamily="18" charset="0"/>
          <a:ea typeface="標楷體" pitchFamily="65" charset="-120"/>
        </a:defRPr>
      </a:lvl6pPr>
      <a:lvl7pPr marL="914400" algn="just" rtl="0" fontAlgn="base">
        <a:spcBef>
          <a:spcPct val="0"/>
        </a:spcBef>
        <a:spcAft>
          <a:spcPct val="0"/>
        </a:spcAft>
        <a:defRPr kumimoji="1" sz="3200">
          <a:solidFill>
            <a:schemeClr val="tx2"/>
          </a:solidFill>
          <a:latin typeface="Times New Roman" pitchFamily="18" charset="0"/>
          <a:ea typeface="標楷體" pitchFamily="65" charset="-120"/>
        </a:defRPr>
      </a:lvl7pPr>
      <a:lvl8pPr marL="1371600" algn="just" rtl="0" fontAlgn="base">
        <a:spcBef>
          <a:spcPct val="0"/>
        </a:spcBef>
        <a:spcAft>
          <a:spcPct val="0"/>
        </a:spcAft>
        <a:defRPr kumimoji="1" sz="3200">
          <a:solidFill>
            <a:schemeClr val="tx2"/>
          </a:solidFill>
          <a:latin typeface="Times New Roman" pitchFamily="18" charset="0"/>
          <a:ea typeface="標楷體" pitchFamily="65" charset="-120"/>
        </a:defRPr>
      </a:lvl8pPr>
      <a:lvl9pPr marL="1828800" algn="just" rtl="0" fontAlgn="base">
        <a:spcBef>
          <a:spcPct val="0"/>
        </a:spcBef>
        <a:spcAft>
          <a:spcPct val="0"/>
        </a:spcAft>
        <a:defRPr kumimoji="1" sz="3200">
          <a:solidFill>
            <a:schemeClr val="tx2"/>
          </a:solidFill>
          <a:latin typeface="Times New Roman" pitchFamily="18" charset="0"/>
          <a:ea typeface="標楷體" pitchFamily="65" charset="-120"/>
        </a:defRPr>
      </a:lvl9pPr>
    </p:titleStyle>
    <p:bodyStyle>
      <a:lvl1pPr marL="342900" indent="-342900" algn="just" rtl="0" eaLnBrk="0" fontAlgn="base" hangingPunct="0">
        <a:spcBef>
          <a:spcPct val="20000"/>
        </a:spcBef>
        <a:spcAft>
          <a:spcPct val="0"/>
        </a:spcAft>
        <a:buClr>
          <a:srgbClr val="FF9900"/>
        </a:buClr>
        <a:buFont typeface="Wingdings" panose="05000000000000000000" pitchFamily="2" charset="2"/>
        <a:buChar char="p"/>
        <a:defRPr kumimoji="1"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just" rtl="0" eaLnBrk="0" fontAlgn="base" hangingPunct="0">
        <a:spcBef>
          <a:spcPct val="20000"/>
        </a:spcBef>
        <a:spcAft>
          <a:spcPct val="0"/>
        </a:spcAft>
        <a:buClr>
          <a:srgbClr val="FF9900"/>
        </a:buClr>
        <a:buFont typeface="Wingdings" panose="05000000000000000000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2pPr>
      <a:lvl3pPr marL="1143000" indent="-228600" algn="just" rtl="0" eaLnBrk="0" fontAlgn="base" hangingPunct="0">
        <a:spcBef>
          <a:spcPct val="20000"/>
        </a:spcBef>
        <a:spcAft>
          <a:spcPct val="0"/>
        </a:spcAft>
        <a:buClr>
          <a:srgbClr val="FF9900"/>
        </a:buClr>
        <a:buFont typeface="Wingdings" panose="05000000000000000000" pitchFamily="2" charset="2"/>
        <a:buChar char="p"/>
        <a:defRPr kumimoji="1" sz="1800">
          <a:solidFill>
            <a:schemeClr val="tx1"/>
          </a:solidFill>
          <a:latin typeface="+mn-lt"/>
          <a:ea typeface="+mn-ea"/>
        </a:defRPr>
      </a:lvl3pPr>
      <a:lvl4pPr marL="1600200" indent="-228600" algn="just" rtl="0" eaLnBrk="0" fontAlgn="base" hangingPunct="0">
        <a:spcBef>
          <a:spcPct val="20000"/>
        </a:spcBef>
        <a:spcAft>
          <a:spcPct val="0"/>
        </a:spcAft>
        <a:buClr>
          <a:srgbClr val="FF9900"/>
        </a:buClr>
        <a:buFont typeface="Wingdings" panose="05000000000000000000" pitchFamily="2" charset="2"/>
        <a:buChar char="n"/>
        <a:defRPr kumimoji="1" sz="1800">
          <a:solidFill>
            <a:schemeClr val="tx1"/>
          </a:solidFill>
          <a:latin typeface="+mn-lt"/>
          <a:ea typeface="+mn-ea"/>
        </a:defRPr>
      </a:lvl4pPr>
      <a:lvl5pPr marL="2057400" indent="-228600" algn="just" rtl="0" eaLnBrk="0" fontAlgn="base" hangingPunct="0">
        <a:spcBef>
          <a:spcPct val="20000"/>
        </a:spcBef>
        <a:spcAft>
          <a:spcPct val="0"/>
        </a:spcAft>
        <a:buClr>
          <a:srgbClr val="FF9900"/>
        </a:buClr>
        <a:buFont typeface="Wingdings" panose="05000000000000000000" pitchFamily="2" charset="2"/>
        <a:buChar char="p"/>
        <a:defRPr kumimoji="1" sz="1800">
          <a:solidFill>
            <a:schemeClr val="tx1"/>
          </a:solidFill>
          <a:latin typeface="+mn-lt"/>
          <a:ea typeface="+mn-ea"/>
        </a:defRPr>
      </a:lvl5pPr>
      <a:lvl6pPr marL="2514600" indent="-228600" algn="just" rtl="0" fontAlgn="base">
        <a:spcBef>
          <a:spcPct val="20000"/>
        </a:spcBef>
        <a:spcAft>
          <a:spcPct val="0"/>
        </a:spcAft>
        <a:buClr>
          <a:srgbClr val="FF9900"/>
        </a:buClr>
        <a:buFont typeface="Wingdings" pitchFamily="2" charset="2"/>
        <a:buChar char="p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just" rtl="0" fontAlgn="base">
        <a:spcBef>
          <a:spcPct val="20000"/>
        </a:spcBef>
        <a:spcAft>
          <a:spcPct val="0"/>
        </a:spcAft>
        <a:buClr>
          <a:srgbClr val="FF9900"/>
        </a:buClr>
        <a:buFont typeface="Wingdings" pitchFamily="2" charset="2"/>
        <a:buChar char="p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just" rtl="0" fontAlgn="base">
        <a:spcBef>
          <a:spcPct val="20000"/>
        </a:spcBef>
        <a:spcAft>
          <a:spcPct val="0"/>
        </a:spcAft>
        <a:buClr>
          <a:srgbClr val="FF9900"/>
        </a:buClr>
        <a:buFont typeface="Wingdings" pitchFamily="2" charset="2"/>
        <a:buChar char="p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just" rtl="0" fontAlgn="base">
        <a:spcBef>
          <a:spcPct val="20000"/>
        </a:spcBef>
        <a:spcAft>
          <a:spcPct val="0"/>
        </a:spcAft>
        <a:buClr>
          <a:srgbClr val="FF9900"/>
        </a:buClr>
        <a:buFont typeface="Wingdings" pitchFamily="2" charset="2"/>
        <a:buChar char="p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hdphoto" Target="../media/hdphoto8.wdp"/><Relationship Id="rId3" Type="http://schemas.openxmlformats.org/officeDocument/2006/relationships/image" Target="../media/image5.png"/><Relationship Id="rId7" Type="http://schemas.openxmlformats.org/officeDocument/2006/relationships/image" Target="../media/image13.pn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7.wdp"/><Relationship Id="rId5" Type="http://schemas.openxmlformats.org/officeDocument/2006/relationships/image" Target="../media/image12.png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hdphoto" Target="../media/hdphoto10.wdp"/><Relationship Id="rId3" Type="http://schemas.openxmlformats.org/officeDocument/2006/relationships/image" Target="../media/image5.png"/><Relationship Id="rId7" Type="http://schemas.openxmlformats.org/officeDocument/2006/relationships/image" Target="../media/image15.pn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9.wdp"/><Relationship Id="rId5" Type="http://schemas.openxmlformats.org/officeDocument/2006/relationships/image" Target="../media/image14.png"/><Relationship Id="rId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9.xml.rels><?xml version="1.0" encoding="UTF-8" standalone="yes"?>
<Relationships xmlns="http://schemas.openxmlformats.org/package/2006/relationships"><Relationship Id="rId8" Type="http://schemas.microsoft.com/office/2007/relationships/hdphoto" Target="../media/hdphoto12.wdp"/><Relationship Id="rId3" Type="http://schemas.openxmlformats.org/officeDocument/2006/relationships/image" Target="../media/image5.png"/><Relationship Id="rId7" Type="http://schemas.openxmlformats.org/officeDocument/2006/relationships/image" Target="../media/image17.pn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1.wdp"/><Relationship Id="rId5" Type="http://schemas.openxmlformats.org/officeDocument/2006/relationships/image" Target="../media/image16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29.xml"/><Relationship Id="rId3" Type="http://schemas.openxmlformats.org/officeDocument/2006/relationships/slide" Target="slide8.xml"/><Relationship Id="rId7" Type="http://schemas.openxmlformats.org/officeDocument/2006/relationships/slide" Target="slide25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9.xml"/><Relationship Id="rId5" Type="http://schemas.openxmlformats.org/officeDocument/2006/relationships/slide" Target="slide16.xml"/><Relationship Id="rId4" Type="http://schemas.openxmlformats.org/officeDocument/2006/relationships/slide" Target="slide13.xml"/><Relationship Id="rId9" Type="http://schemas.openxmlformats.org/officeDocument/2006/relationships/slide" Target="slide3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microsoft.com/office/2007/relationships/hdphoto" Target="../media/hdphoto1.wdp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5.png"/><Relationship Id="rId7" Type="http://schemas.openxmlformats.org/officeDocument/2006/relationships/image" Target="../media/image22.pn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microsoft.com/office/2007/relationships/hdphoto" Target="../media/hdphoto1.wdp"/><Relationship Id="rId9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microsoft.com/office/2007/relationships/hdphoto" Target="../media/hdphoto1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microsoft.com/office/2007/relationships/hdphoto" Target="../media/hdphoto1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3.wdp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14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5.png"/><Relationship Id="rId4" Type="http://schemas.openxmlformats.org/officeDocument/2006/relationships/slide" Target="slide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3.wdp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mailto:611440180@o365.tku.edu.tw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swf.com.tw/?p=1477" TargetMode="External"/><Relationship Id="rId2" Type="http://schemas.openxmlformats.org/officeDocument/2006/relationships/hyperlink" Target="https://atceiling.blogspot.com/2019/11/arduino79thonny-idenodemcuesp32micropyt.html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12" Type="http://schemas.microsoft.com/office/2007/relationships/hdphoto" Target="../media/hdphoto5.wdp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9.png"/><Relationship Id="rId5" Type="http://schemas.openxmlformats.org/officeDocument/2006/relationships/image" Target="../media/image6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1.pn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6.wdp"/><Relationship Id="rId5" Type="http://schemas.openxmlformats.org/officeDocument/2006/relationships/image" Target="../media/image10.pn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標題 1"/>
          <p:cNvSpPr>
            <a:spLocks noGrp="1"/>
          </p:cNvSpPr>
          <p:nvPr>
            <p:ph type="ctrTitle" sz="quarter"/>
          </p:nvPr>
        </p:nvSpPr>
        <p:spPr>
          <a:xfrm>
            <a:off x="2956055" y="1752600"/>
            <a:ext cx="3687503" cy="646331"/>
          </a:xfrm>
        </p:spPr>
        <p:txBody>
          <a:bodyPr/>
          <a:lstStyle/>
          <a:p>
            <a:r>
              <a:rPr lang="zh-TW" altLang="zh-TW" sz="3600" dirty="0"/>
              <a:t>手臂組教學課程</a:t>
            </a:r>
            <a:endParaRPr lang="zh-TW" altLang="en-US" dirty="0"/>
          </a:p>
        </p:txBody>
      </p:sp>
      <p:sp>
        <p:nvSpPr>
          <p:cNvPr id="7" name="Google Shape;366;p1">
            <a:extLst>
              <a:ext uri="{FF2B5EF4-FFF2-40B4-BE49-F238E27FC236}">
                <a16:creationId xmlns:a16="http://schemas.microsoft.com/office/drawing/2014/main" id="{1025855D-C9D0-4422-869D-FCD8DA2C6E39}"/>
              </a:ext>
            </a:extLst>
          </p:cNvPr>
          <p:cNvSpPr txBox="1"/>
          <p:nvPr/>
        </p:nvSpPr>
        <p:spPr>
          <a:xfrm>
            <a:off x="0" y="2743200"/>
            <a:ext cx="9144000" cy="101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Python基礎/進階教學</a:t>
            </a:r>
            <a:endParaRPr sz="3200" b="0" i="0" u="none" strike="noStrike" cap="none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" name="Google Shape;365;p1">
            <a:extLst>
              <a:ext uri="{FF2B5EF4-FFF2-40B4-BE49-F238E27FC236}">
                <a16:creationId xmlns:a16="http://schemas.microsoft.com/office/drawing/2014/main" id="{6C092A03-777E-496F-ABFD-541A3E699B85}"/>
              </a:ext>
            </a:extLst>
          </p:cNvPr>
          <p:cNvSpPr txBox="1"/>
          <p:nvPr/>
        </p:nvSpPr>
        <p:spPr>
          <a:xfrm>
            <a:off x="3035299" y="4876800"/>
            <a:ext cx="3529013" cy="1366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2400"/>
              <a:buFont typeface="Noto Sans Symbols"/>
              <a:buNone/>
            </a:pPr>
            <a:endParaRPr sz="24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ctr" rtl="0">
              <a:spcBef>
                <a:spcPts val="480"/>
              </a:spcBef>
              <a:spcAft>
                <a:spcPts val="0"/>
              </a:spcAft>
              <a:buClr>
                <a:srgbClr val="FF9900"/>
              </a:buClr>
              <a:buSzPts val="2400"/>
              <a:buFont typeface="Noto Sans Symbols"/>
              <a:buNone/>
            </a:pPr>
            <a:r>
              <a:rPr lang="zh-TW" sz="24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報 告 人：</a:t>
            </a:r>
            <a:r>
              <a:rPr lang="zh-TW" altLang="en-US" sz="24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鍾旻修</a:t>
            </a:r>
            <a:endParaRPr lang="en-US" altLang="zh-TW" sz="24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ctr" rtl="0">
              <a:spcBef>
                <a:spcPts val="480"/>
              </a:spcBef>
              <a:spcAft>
                <a:spcPts val="0"/>
              </a:spcAft>
              <a:buClr>
                <a:srgbClr val="FF9900"/>
              </a:buClr>
              <a:buSzPts val="2400"/>
              <a:buFont typeface="Noto Sans Symbols"/>
              <a:buNone/>
            </a:pPr>
            <a:r>
              <a:rPr lang="zh-TW" sz="24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日期：</a:t>
            </a:r>
            <a:r>
              <a:rPr lang="en-US" altLang="zh-TW" sz="24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2022</a:t>
            </a:r>
            <a:r>
              <a:rPr lang="zh-TW" sz="24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</a:t>
            </a:r>
            <a:r>
              <a:rPr lang="en-US" altLang="zh-TW" sz="24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10</a:t>
            </a:r>
            <a:r>
              <a:rPr lang="zh-TW" sz="24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</a:t>
            </a:r>
            <a:r>
              <a:rPr lang="en-US" altLang="zh-TW" sz="24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25</a:t>
            </a:r>
            <a:endParaRPr sz="24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E16BF45E-87D5-059E-DBB6-FC7C6AD344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存取和走訪串列項目</a:t>
            </a:r>
            <a:endParaRPr lang="en-US" altLang="zh-TW" dirty="0"/>
          </a:p>
          <a:p>
            <a:pPr lvl="1"/>
            <a:r>
              <a:rPr lang="zh-TW" altLang="en-US" dirty="0">
                <a:solidFill>
                  <a:srgbClr val="00B0F0"/>
                </a:solidFill>
              </a:rPr>
              <a:t>走訪</a:t>
            </a:r>
            <a:r>
              <a:rPr lang="zh-TW" altLang="en-US" dirty="0"/>
              <a:t>串列項目：</a:t>
            </a:r>
            <a:endParaRPr lang="en-US" altLang="zh-TW" dirty="0"/>
          </a:p>
          <a:p>
            <a:pPr lvl="2"/>
            <a:r>
              <a:rPr lang="zh-TW" altLang="en-US" dirty="0"/>
              <a:t>使用</a:t>
            </a:r>
            <a:r>
              <a:rPr lang="en-US" altLang="zh-TW" dirty="0">
                <a:solidFill>
                  <a:srgbClr val="FF0000"/>
                </a:solidFill>
              </a:rPr>
              <a:t>for</a:t>
            </a:r>
            <a:r>
              <a:rPr lang="zh-TW" altLang="en-US" dirty="0">
                <a:solidFill>
                  <a:srgbClr val="FF0000"/>
                </a:solidFill>
              </a:rPr>
              <a:t>迴圈</a:t>
            </a:r>
            <a:r>
              <a:rPr lang="zh-TW" altLang="en-US" dirty="0"/>
              <a:t>走訪串列中的每個項目</a:t>
            </a:r>
            <a:endParaRPr lang="en-US" altLang="zh-TW" dirty="0"/>
          </a:p>
          <a:p>
            <a:pPr marL="914400" lvl="2" indent="0">
              <a:buNone/>
            </a:pPr>
            <a:endParaRPr lang="en-US" altLang="zh-TW" dirty="0"/>
          </a:p>
          <a:p>
            <a:pPr lvl="1"/>
            <a:r>
              <a:rPr lang="zh-TW" altLang="en-US" dirty="0">
                <a:solidFill>
                  <a:srgbClr val="00B0F0"/>
                </a:solidFill>
              </a:rPr>
              <a:t>走訪</a:t>
            </a:r>
            <a:r>
              <a:rPr lang="zh-TW" altLang="en-US" dirty="0"/>
              <a:t>顯示串列項目的索引值</a:t>
            </a:r>
            <a:endParaRPr lang="en-US" altLang="zh-TW" dirty="0"/>
          </a:p>
          <a:p>
            <a:pPr lvl="2"/>
            <a:r>
              <a:rPr lang="zh-TW" altLang="en-US" dirty="0"/>
              <a:t>使用</a:t>
            </a:r>
            <a:r>
              <a:rPr lang="en-US" altLang="zh-TW" dirty="0">
                <a:solidFill>
                  <a:srgbClr val="FF0000"/>
                </a:solidFill>
              </a:rPr>
              <a:t>enumerate()</a:t>
            </a:r>
            <a:r>
              <a:rPr lang="zh-TW" altLang="en-US" dirty="0"/>
              <a:t>函式</a:t>
            </a:r>
            <a:endParaRPr lang="en-US" altLang="zh-TW" dirty="0"/>
          </a:p>
          <a:p>
            <a:pPr lvl="2"/>
            <a:endParaRPr lang="en-US" altLang="zh-TW" dirty="0"/>
          </a:p>
          <a:p>
            <a:pPr lvl="1"/>
            <a:r>
              <a:rPr lang="zh-TW" altLang="en-US" dirty="0">
                <a:solidFill>
                  <a:srgbClr val="00B0F0"/>
                </a:solidFill>
              </a:rPr>
              <a:t>存取</a:t>
            </a:r>
            <a:r>
              <a:rPr lang="zh-TW" altLang="en-US" dirty="0"/>
              <a:t>巢狀串列</a:t>
            </a:r>
            <a:endParaRPr lang="en-US" altLang="zh-TW" dirty="0"/>
          </a:p>
          <a:p>
            <a:pPr lvl="2"/>
            <a:r>
              <a:rPr lang="zh-TW" altLang="en-US" dirty="0"/>
              <a:t>使用</a:t>
            </a:r>
            <a:r>
              <a:rPr lang="zh-TW" altLang="en-US" dirty="0">
                <a:solidFill>
                  <a:srgbClr val="FF0000"/>
                </a:solidFill>
              </a:rPr>
              <a:t>多個索引運算子</a:t>
            </a:r>
            <a:endParaRPr lang="en-US" altLang="zh-TW" dirty="0">
              <a:solidFill>
                <a:srgbClr val="FF0000"/>
              </a:solidFill>
            </a:endParaRPr>
          </a:p>
          <a:p>
            <a:pPr lvl="2"/>
            <a:r>
              <a:rPr lang="zh-TW" altLang="en-US" dirty="0"/>
              <a:t>範例：</a:t>
            </a:r>
            <a:endParaRPr lang="en-US" altLang="zh-TW" dirty="0"/>
          </a:p>
          <a:p>
            <a:pPr lvl="2"/>
            <a:endParaRPr lang="en-US" altLang="zh-TW" dirty="0"/>
          </a:p>
          <a:p>
            <a:pPr lvl="2"/>
            <a:endParaRPr lang="en-US" altLang="zh-TW" dirty="0"/>
          </a:p>
          <a:p>
            <a:pPr lvl="1"/>
            <a:r>
              <a:rPr lang="zh-TW" altLang="en-US" dirty="0">
                <a:solidFill>
                  <a:srgbClr val="00B0F0"/>
                </a:solidFill>
              </a:rPr>
              <a:t>走訪</a:t>
            </a:r>
            <a:r>
              <a:rPr lang="zh-TW" altLang="en-US" dirty="0"/>
              <a:t>巢狀串列</a:t>
            </a:r>
            <a:endParaRPr lang="en-US" altLang="zh-TW" dirty="0"/>
          </a:p>
          <a:p>
            <a:pPr lvl="2"/>
            <a:r>
              <a:rPr lang="zh-TW" altLang="en-US" dirty="0"/>
              <a:t>使用</a:t>
            </a:r>
            <a:r>
              <a:rPr lang="zh-TW" altLang="en-US" dirty="0">
                <a:solidFill>
                  <a:srgbClr val="FF0000"/>
                </a:solidFill>
              </a:rPr>
              <a:t>巢狀迴圈</a:t>
            </a:r>
            <a:endParaRPr lang="en-US" altLang="zh-TW" dirty="0">
              <a:solidFill>
                <a:srgbClr val="FF0000"/>
              </a:solidFill>
            </a:endParaRPr>
          </a:p>
          <a:p>
            <a:pPr lvl="2"/>
            <a:r>
              <a:rPr lang="zh-TW" altLang="en-US" dirty="0"/>
              <a:t>範例：</a:t>
            </a:r>
            <a:endParaRPr lang="en-US" altLang="zh-TW" dirty="0"/>
          </a:p>
          <a:p>
            <a:pPr lvl="1"/>
            <a:endParaRPr lang="en-US" altLang="zh-TW" dirty="0"/>
          </a:p>
          <a:p>
            <a:pPr lvl="2"/>
            <a:endParaRPr lang="en-US" altLang="zh-TW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0806C742-2717-A5F0-F54A-05F129669A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>
              <a:defRPr/>
            </a:pPr>
            <a:fld id="{8E43CC5F-1AB8-4BEC-82AC-75ACFB5D3858}" type="slidenum">
              <a:rPr lang="zh-TW" altLang="en-US" smtClean="0"/>
              <a:pPr algn="ctr">
                <a:defRPr/>
              </a:pPr>
              <a:t>9</a:t>
            </a:fld>
            <a:r>
              <a:rPr lang="en-US" altLang="zh-TW" dirty="0"/>
              <a:t>/34</a:t>
            </a:r>
            <a:endParaRPr lang="zh-TW" altLang="en-US" dirty="0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D96F1D5E-6E84-E98D-A0AB-9C3C7DB8C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5723316" cy="523220"/>
          </a:xfrm>
        </p:spPr>
        <p:txBody>
          <a:bodyPr/>
          <a:lstStyle/>
          <a:p>
            <a:r>
              <a:rPr lang="zh-TW" altLang="en-US" kern="0" dirty="0"/>
              <a:t>字串與容器型別</a:t>
            </a:r>
            <a:r>
              <a:rPr lang="en-US" altLang="zh-TW" dirty="0"/>
              <a:t>—</a:t>
            </a:r>
            <a:r>
              <a:rPr lang="zh-TW" altLang="en-US" dirty="0"/>
              <a:t>串列 </a:t>
            </a:r>
            <a:r>
              <a:rPr lang="en-US" altLang="zh-TW" dirty="0"/>
              <a:t>(List)</a:t>
            </a:r>
            <a:r>
              <a:rPr lang="zh-TW" altLang="en-US" dirty="0"/>
              <a:t> </a:t>
            </a:r>
            <a:r>
              <a:rPr lang="en-US" altLang="zh-TW" dirty="0"/>
              <a:t>(3/5)</a:t>
            </a:r>
            <a:endParaRPr lang="zh-TW" altLang="en-US" dirty="0"/>
          </a:p>
        </p:txBody>
      </p:sp>
      <p:pic>
        <p:nvPicPr>
          <p:cNvPr id="5" name="Picture 2">
            <a:hlinkClick r:id="rId2" action="ppaction://hlinksldjump"/>
            <a:extLst>
              <a:ext uri="{FF2B5EF4-FFF2-40B4-BE49-F238E27FC236}">
                <a16:creationId xmlns:a16="http://schemas.microsoft.com/office/drawing/2014/main" id="{92009F8D-3821-95E6-D21A-406EA4CE2D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91" b="99023" l="1758" r="98438">
                        <a14:foregroundMark x1="1758" y1="60547" x2="6641" y2="35156"/>
                        <a14:foregroundMark x1="76563" y1="586" x2="87695" y2="55469"/>
                        <a14:foregroundMark x1="98438" y1="391" x2="93750" y2="14258"/>
                        <a14:foregroundMark x1="49609" y1="99023" x2="52539" y2="88477"/>
                      </a14:backgroundRemoval>
                    </a14:imgEffect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9700" y="64706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832DBF03-926C-1B8E-139B-E72AD216EDF5}"/>
              </a:ext>
            </a:extLst>
          </p:cNvPr>
          <p:cNvSpPr txBox="1"/>
          <p:nvPr/>
        </p:nvSpPr>
        <p:spPr>
          <a:xfrm>
            <a:off x="6364952" y="1195626"/>
            <a:ext cx="2664748" cy="86177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da-DK" altLang="zh-TW" sz="1600" dirty="0">
                <a:solidFill>
                  <a:srgbClr val="ABB2BF"/>
                </a:solidFill>
                <a:latin typeface="Consolas" panose="020B0609020204030204" pitchFamily="49" charset="0"/>
              </a:rPr>
              <a:t>lst1 </a:t>
            </a:r>
            <a:r>
              <a:rPr lang="da-DK" altLang="zh-TW" sz="1600" dirty="0">
                <a:solidFill>
                  <a:srgbClr val="C678DD"/>
                </a:solidFill>
                <a:latin typeface="Consolas" panose="020B0609020204030204" pitchFamily="49" charset="0"/>
              </a:rPr>
              <a:t>=</a:t>
            </a:r>
            <a:r>
              <a:rPr lang="da-DK" altLang="zh-TW" sz="1600" dirty="0">
                <a:solidFill>
                  <a:srgbClr val="ABB2BF"/>
                </a:solidFill>
                <a:latin typeface="Consolas" panose="020B0609020204030204" pitchFamily="49" charset="0"/>
              </a:rPr>
              <a:t> [</a:t>
            </a:r>
            <a:r>
              <a:rPr lang="da-DK" altLang="zh-TW" sz="1600" dirty="0">
                <a:solidFill>
                  <a:srgbClr val="D19A66"/>
                </a:solidFill>
                <a:latin typeface="Consolas" panose="020B0609020204030204" pitchFamily="49" charset="0"/>
              </a:rPr>
              <a:t>1</a:t>
            </a:r>
            <a:r>
              <a:rPr lang="da-DK" altLang="zh-TW" sz="1600" dirty="0">
                <a:solidFill>
                  <a:srgbClr val="ABB2BF"/>
                </a:solidFill>
                <a:latin typeface="Consolas" panose="020B0609020204030204" pitchFamily="49" charset="0"/>
              </a:rPr>
              <a:t>, </a:t>
            </a:r>
            <a:r>
              <a:rPr lang="da-DK" altLang="zh-TW" sz="1600" dirty="0">
                <a:solidFill>
                  <a:srgbClr val="D19A66"/>
                </a:solidFill>
                <a:latin typeface="Consolas" panose="020B0609020204030204" pitchFamily="49" charset="0"/>
              </a:rPr>
              <a:t>2</a:t>
            </a:r>
            <a:r>
              <a:rPr lang="da-DK" altLang="zh-TW" sz="1600" dirty="0">
                <a:solidFill>
                  <a:srgbClr val="ABB2BF"/>
                </a:solidFill>
                <a:latin typeface="Consolas" panose="020B0609020204030204" pitchFamily="49" charset="0"/>
              </a:rPr>
              <a:t>, </a:t>
            </a:r>
            <a:r>
              <a:rPr lang="da-DK" altLang="zh-TW" sz="1600" dirty="0">
                <a:solidFill>
                  <a:srgbClr val="D19A66"/>
                </a:solidFill>
                <a:latin typeface="Consolas" panose="020B0609020204030204" pitchFamily="49" charset="0"/>
              </a:rPr>
              <a:t>3</a:t>
            </a:r>
            <a:r>
              <a:rPr lang="da-DK" altLang="zh-TW" sz="1600" dirty="0">
                <a:solidFill>
                  <a:srgbClr val="ABB2BF"/>
                </a:solidFill>
                <a:latin typeface="Consolas" panose="020B0609020204030204" pitchFamily="49" charset="0"/>
              </a:rPr>
              <a:t>, </a:t>
            </a:r>
            <a:r>
              <a:rPr lang="da-DK" altLang="zh-TW" sz="1600" dirty="0">
                <a:solidFill>
                  <a:srgbClr val="D19A66"/>
                </a:solidFill>
                <a:latin typeface="Consolas" panose="020B0609020204030204" pitchFamily="49" charset="0"/>
              </a:rPr>
              <a:t>4</a:t>
            </a:r>
            <a:r>
              <a:rPr lang="da-DK" altLang="zh-TW" sz="1600" dirty="0">
                <a:solidFill>
                  <a:srgbClr val="ABB2BF"/>
                </a:solidFill>
                <a:latin typeface="Consolas" panose="020B0609020204030204" pitchFamily="49" charset="0"/>
              </a:rPr>
              <a:t>, </a:t>
            </a:r>
            <a:r>
              <a:rPr lang="da-DK" altLang="zh-TW" sz="1600" dirty="0">
                <a:solidFill>
                  <a:srgbClr val="D19A66"/>
                </a:solidFill>
                <a:latin typeface="Consolas" panose="020B0609020204030204" pitchFamily="49" charset="0"/>
              </a:rPr>
              <a:t>5</a:t>
            </a:r>
            <a:r>
              <a:rPr lang="da-DK" altLang="zh-TW" sz="1600" dirty="0">
                <a:solidFill>
                  <a:srgbClr val="ABB2BF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da-DK" altLang="zh-TW" sz="1600" dirty="0">
                <a:solidFill>
                  <a:srgbClr val="C678DD"/>
                </a:solidFill>
                <a:latin typeface="Consolas" panose="020B0609020204030204" pitchFamily="49" charset="0"/>
              </a:rPr>
              <a:t>for</a:t>
            </a:r>
            <a:r>
              <a:rPr lang="da-DK" altLang="zh-TW" sz="1600" dirty="0">
                <a:solidFill>
                  <a:srgbClr val="ABB2BF"/>
                </a:solidFill>
                <a:latin typeface="Consolas" panose="020B0609020204030204" pitchFamily="49" charset="0"/>
              </a:rPr>
              <a:t> e </a:t>
            </a:r>
            <a:r>
              <a:rPr lang="da-DK" altLang="zh-TW" sz="1600" dirty="0">
                <a:solidFill>
                  <a:srgbClr val="C678DD"/>
                </a:solidFill>
                <a:latin typeface="Consolas" panose="020B0609020204030204" pitchFamily="49" charset="0"/>
              </a:rPr>
              <a:t>in</a:t>
            </a:r>
            <a:r>
              <a:rPr lang="da-DK" altLang="zh-TW" sz="1600" dirty="0">
                <a:solidFill>
                  <a:srgbClr val="ABB2BF"/>
                </a:solidFill>
                <a:latin typeface="Consolas" panose="020B0609020204030204" pitchFamily="49" charset="0"/>
              </a:rPr>
              <a:t> lst1:</a:t>
            </a:r>
          </a:p>
          <a:p>
            <a:r>
              <a:rPr lang="da-DK" altLang="zh-TW" sz="1600" dirty="0">
                <a:solidFill>
                  <a:srgbClr val="ABB2BF"/>
                </a:solidFill>
                <a:latin typeface="Consolas" panose="020B0609020204030204" pitchFamily="49" charset="0"/>
              </a:rPr>
              <a:t>    </a:t>
            </a:r>
            <a:r>
              <a:rPr lang="da-DK" altLang="zh-TW" sz="1600" dirty="0">
                <a:solidFill>
                  <a:srgbClr val="56B6C2"/>
                </a:solidFill>
                <a:latin typeface="Consolas" panose="020B0609020204030204" pitchFamily="49" charset="0"/>
              </a:rPr>
              <a:t>print</a:t>
            </a:r>
            <a:r>
              <a:rPr lang="da-DK" altLang="zh-TW" sz="1600" dirty="0">
                <a:solidFill>
                  <a:srgbClr val="ABB2BF"/>
                </a:solidFill>
                <a:latin typeface="Consolas" panose="020B0609020204030204" pitchFamily="49" charset="0"/>
              </a:rPr>
              <a:t>(e, </a:t>
            </a:r>
            <a:r>
              <a:rPr lang="da-DK" altLang="zh-TW" sz="1600" dirty="0">
                <a:solidFill>
                  <a:srgbClr val="D19A66"/>
                </a:solidFill>
                <a:latin typeface="Consolas" panose="020B0609020204030204" pitchFamily="49" charset="0"/>
              </a:rPr>
              <a:t>end</a:t>
            </a:r>
            <a:r>
              <a:rPr lang="da-DK" altLang="zh-TW" sz="1600" dirty="0">
                <a:solidFill>
                  <a:srgbClr val="C678DD"/>
                </a:solidFill>
                <a:latin typeface="Consolas" panose="020B0609020204030204" pitchFamily="49" charset="0"/>
              </a:rPr>
              <a:t>=</a:t>
            </a:r>
            <a:r>
              <a:rPr lang="da-DK" altLang="zh-TW" sz="1600" dirty="0">
                <a:solidFill>
                  <a:srgbClr val="98C379"/>
                </a:solidFill>
                <a:latin typeface="Consolas" panose="020B0609020204030204" pitchFamily="49" charset="0"/>
              </a:rPr>
              <a:t>""</a:t>
            </a:r>
            <a:r>
              <a:rPr lang="da-DK" altLang="zh-TW" sz="1600" dirty="0">
                <a:solidFill>
                  <a:srgbClr val="ABB2BF"/>
                </a:solidFill>
                <a:latin typeface="Consolas" panose="020B0609020204030204" pitchFamily="49" charset="0"/>
              </a:rPr>
              <a:t>)</a:t>
            </a:r>
            <a:endParaRPr lang="da-DK" altLang="zh-TW" sz="1600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839386C0-0034-010D-EBD6-1E29B7FFCF88}"/>
              </a:ext>
            </a:extLst>
          </p:cNvPr>
          <p:cNvSpPr txBox="1"/>
          <p:nvPr/>
        </p:nvSpPr>
        <p:spPr>
          <a:xfrm>
            <a:off x="3588326" y="3799582"/>
            <a:ext cx="5479474" cy="107721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zh-TW" sz="1600" dirty="0">
                <a:solidFill>
                  <a:srgbClr val="ABB2BF"/>
                </a:solidFill>
                <a:latin typeface="Consolas" panose="020B0609020204030204" pitchFamily="49" charset="0"/>
              </a:rPr>
              <a:t>lst5 </a:t>
            </a:r>
            <a:r>
              <a:rPr lang="en-US" altLang="zh-TW" sz="1600" dirty="0">
                <a:solidFill>
                  <a:srgbClr val="C678DD"/>
                </a:solidFill>
                <a:latin typeface="Consolas" panose="020B0609020204030204" pitchFamily="49" charset="0"/>
              </a:rPr>
              <a:t>=</a:t>
            </a:r>
            <a:r>
              <a:rPr lang="en-US" altLang="zh-TW" sz="1600" dirty="0">
                <a:solidFill>
                  <a:srgbClr val="ABB2BF"/>
                </a:solidFill>
                <a:latin typeface="Consolas" panose="020B0609020204030204" pitchFamily="49" charset="0"/>
              </a:rPr>
              <a:t> [</a:t>
            </a:r>
            <a:r>
              <a:rPr lang="en-US" altLang="zh-TW" sz="1600" dirty="0">
                <a:solidFill>
                  <a:srgbClr val="D19A66"/>
                </a:solidFill>
                <a:latin typeface="Consolas" panose="020B0609020204030204" pitchFamily="49" charset="0"/>
              </a:rPr>
              <a:t>1</a:t>
            </a:r>
            <a:r>
              <a:rPr lang="en-US" altLang="zh-TW" sz="1600" dirty="0">
                <a:solidFill>
                  <a:srgbClr val="ABB2BF"/>
                </a:solidFill>
                <a:latin typeface="Consolas" panose="020B0609020204030204" pitchFamily="49" charset="0"/>
              </a:rPr>
              <a:t>, [</a:t>
            </a:r>
            <a:r>
              <a:rPr lang="en-US" altLang="zh-TW" sz="1600" dirty="0">
                <a:solidFill>
                  <a:srgbClr val="98C379"/>
                </a:solidFill>
                <a:latin typeface="Consolas" panose="020B0609020204030204" pitchFamily="49" charset="0"/>
              </a:rPr>
              <a:t>"tom"</a:t>
            </a:r>
            <a:r>
              <a:rPr lang="en-US" altLang="zh-TW" sz="1600" dirty="0">
                <a:solidFill>
                  <a:srgbClr val="ABB2BF"/>
                </a:solidFill>
                <a:latin typeface="Consolas" panose="020B0609020204030204" pitchFamily="49" charset="0"/>
              </a:rPr>
              <a:t>, </a:t>
            </a:r>
            <a:r>
              <a:rPr lang="en-US" altLang="zh-TW" sz="1600" dirty="0">
                <a:solidFill>
                  <a:srgbClr val="98C379"/>
                </a:solidFill>
                <a:latin typeface="Consolas" panose="020B0609020204030204" pitchFamily="49" charset="0"/>
              </a:rPr>
              <a:t>"sherry"</a:t>
            </a:r>
            <a:r>
              <a:rPr lang="en-US" altLang="zh-TW" sz="1600" dirty="0">
                <a:solidFill>
                  <a:srgbClr val="ABB2BF"/>
                </a:solidFill>
                <a:latin typeface="Consolas" panose="020B0609020204030204" pitchFamily="49" charset="0"/>
              </a:rPr>
              <a:t>, </a:t>
            </a:r>
            <a:r>
              <a:rPr lang="en-US" altLang="zh-TW" sz="1600" dirty="0">
                <a:solidFill>
                  <a:srgbClr val="98C379"/>
                </a:solidFill>
                <a:latin typeface="Consolas" panose="020B0609020204030204" pitchFamily="49" charset="0"/>
              </a:rPr>
              <a:t>"jay"</a:t>
            </a:r>
            <a:r>
              <a:rPr lang="en-US" altLang="zh-TW" sz="1600" dirty="0">
                <a:solidFill>
                  <a:srgbClr val="ABB2BF"/>
                </a:solidFill>
                <a:latin typeface="Consolas" panose="020B0609020204030204" pitchFamily="49" charset="0"/>
              </a:rPr>
              <a:t>], [</a:t>
            </a:r>
            <a:r>
              <a:rPr lang="en-US" altLang="zh-TW" sz="1600" dirty="0">
                <a:solidFill>
                  <a:srgbClr val="D19A66"/>
                </a:solidFill>
                <a:latin typeface="Consolas" panose="020B0609020204030204" pitchFamily="49" charset="0"/>
              </a:rPr>
              <a:t>3</a:t>
            </a:r>
            <a:r>
              <a:rPr lang="en-US" altLang="zh-TW" sz="1600" dirty="0">
                <a:solidFill>
                  <a:srgbClr val="ABB2BF"/>
                </a:solidFill>
                <a:latin typeface="Consolas" panose="020B0609020204030204" pitchFamily="49" charset="0"/>
              </a:rPr>
              <a:t>, </a:t>
            </a:r>
            <a:r>
              <a:rPr lang="en-US" altLang="zh-TW" sz="1600" dirty="0">
                <a:solidFill>
                  <a:srgbClr val="D19A66"/>
                </a:solidFill>
                <a:latin typeface="Consolas" panose="020B0609020204030204" pitchFamily="49" charset="0"/>
              </a:rPr>
              <a:t>4</a:t>
            </a:r>
            <a:r>
              <a:rPr lang="en-US" altLang="zh-TW" sz="1600" dirty="0">
                <a:solidFill>
                  <a:srgbClr val="ABB2BF"/>
                </a:solidFill>
                <a:latin typeface="Consolas" panose="020B0609020204030204" pitchFamily="49" charset="0"/>
              </a:rPr>
              <a:t>, </a:t>
            </a:r>
            <a:r>
              <a:rPr lang="en-US" altLang="zh-TW" sz="1600" dirty="0">
                <a:solidFill>
                  <a:srgbClr val="D19A66"/>
                </a:solidFill>
                <a:latin typeface="Consolas" panose="020B0609020204030204" pitchFamily="49" charset="0"/>
              </a:rPr>
              <a:t>5</a:t>
            </a:r>
            <a:r>
              <a:rPr lang="en-US" altLang="zh-TW" sz="1600" dirty="0">
                <a:solidFill>
                  <a:srgbClr val="ABB2BF"/>
                </a:solidFill>
                <a:latin typeface="Consolas" panose="020B0609020204030204" pitchFamily="49" charset="0"/>
              </a:rPr>
              <a:t>]]</a:t>
            </a:r>
          </a:p>
          <a:p>
            <a:r>
              <a:rPr lang="en-US" altLang="zh-TW" sz="1600" dirty="0">
                <a:solidFill>
                  <a:srgbClr val="56B6C2"/>
                </a:solidFill>
                <a:latin typeface="Consolas" panose="020B0609020204030204" pitchFamily="49" charset="0"/>
              </a:rPr>
              <a:t>print</a:t>
            </a:r>
            <a:r>
              <a:rPr lang="en-US" altLang="zh-TW" sz="1600" dirty="0">
                <a:solidFill>
                  <a:srgbClr val="ABB2BF"/>
                </a:solidFill>
                <a:latin typeface="Consolas" panose="020B0609020204030204" pitchFamily="49" charset="0"/>
              </a:rPr>
              <a:t>(lst5[</a:t>
            </a:r>
            <a:r>
              <a:rPr lang="en-US" altLang="zh-TW" sz="1600" dirty="0">
                <a:solidFill>
                  <a:srgbClr val="D19A66"/>
                </a:solidFill>
                <a:latin typeface="Consolas" panose="020B0609020204030204" pitchFamily="49" charset="0"/>
              </a:rPr>
              <a:t>1</a:t>
            </a:r>
            <a:r>
              <a:rPr lang="en-US" altLang="zh-TW" sz="1600" dirty="0">
                <a:solidFill>
                  <a:srgbClr val="ABB2BF"/>
                </a:solidFill>
                <a:latin typeface="Consolas" panose="020B0609020204030204" pitchFamily="49" charset="0"/>
              </a:rPr>
              <a:t>][</a:t>
            </a:r>
            <a:r>
              <a:rPr lang="en-US" altLang="zh-TW" sz="1600" dirty="0">
                <a:solidFill>
                  <a:srgbClr val="D19A66"/>
                </a:solidFill>
                <a:latin typeface="Consolas" panose="020B0609020204030204" pitchFamily="49" charset="0"/>
              </a:rPr>
              <a:t>0</a:t>
            </a:r>
            <a:r>
              <a:rPr lang="en-US" altLang="zh-TW" sz="1600" dirty="0">
                <a:solidFill>
                  <a:srgbClr val="ABB2BF"/>
                </a:solidFill>
                <a:latin typeface="Consolas" panose="020B0609020204030204" pitchFamily="49" charset="0"/>
              </a:rPr>
              <a:t>])</a:t>
            </a:r>
          </a:p>
          <a:p>
            <a:r>
              <a:rPr lang="en-US" altLang="zh-TW" sz="1600" dirty="0">
                <a:solidFill>
                  <a:srgbClr val="ABB2BF"/>
                </a:solidFill>
                <a:latin typeface="Consolas" panose="020B0609020204030204" pitchFamily="49" charset="0"/>
              </a:rPr>
              <a:t>lst5[</a:t>
            </a:r>
            <a:r>
              <a:rPr lang="en-US" altLang="zh-TW" sz="1600" dirty="0">
                <a:solidFill>
                  <a:srgbClr val="D19A66"/>
                </a:solidFill>
                <a:latin typeface="Consolas" panose="020B0609020204030204" pitchFamily="49" charset="0"/>
              </a:rPr>
              <a:t>2</a:t>
            </a:r>
            <a:r>
              <a:rPr lang="en-US" altLang="zh-TW" sz="1600" dirty="0">
                <a:solidFill>
                  <a:srgbClr val="ABB2BF"/>
                </a:solidFill>
                <a:latin typeface="Consolas" panose="020B0609020204030204" pitchFamily="49" charset="0"/>
              </a:rPr>
              <a:t>][</a:t>
            </a:r>
            <a:r>
              <a:rPr lang="en-US" altLang="zh-TW" sz="1600" dirty="0">
                <a:solidFill>
                  <a:srgbClr val="D19A66"/>
                </a:solidFill>
                <a:latin typeface="Consolas" panose="020B0609020204030204" pitchFamily="49" charset="0"/>
              </a:rPr>
              <a:t>1</a:t>
            </a:r>
            <a:r>
              <a:rPr lang="en-US" altLang="zh-TW" sz="1600" dirty="0">
                <a:solidFill>
                  <a:srgbClr val="ABB2BF"/>
                </a:solidFill>
                <a:latin typeface="Consolas" panose="020B0609020204030204" pitchFamily="49" charset="0"/>
              </a:rPr>
              <a:t>] </a:t>
            </a:r>
            <a:r>
              <a:rPr lang="en-US" altLang="zh-TW" sz="1600" dirty="0">
                <a:solidFill>
                  <a:srgbClr val="C678DD"/>
                </a:solidFill>
                <a:latin typeface="Consolas" panose="020B0609020204030204" pitchFamily="49" charset="0"/>
              </a:rPr>
              <a:t>=</a:t>
            </a:r>
            <a:r>
              <a:rPr lang="en-US" altLang="zh-TW" sz="1600" dirty="0">
                <a:solidFill>
                  <a:srgbClr val="ABB2BF"/>
                </a:solidFill>
                <a:latin typeface="Consolas" panose="020B0609020204030204" pitchFamily="49" charset="0"/>
              </a:rPr>
              <a:t> </a:t>
            </a:r>
            <a:r>
              <a:rPr lang="en-US" altLang="zh-TW" sz="1600" dirty="0">
                <a:solidFill>
                  <a:srgbClr val="D19A66"/>
                </a:solidFill>
                <a:latin typeface="Consolas" panose="020B0609020204030204" pitchFamily="49" charset="0"/>
              </a:rPr>
              <a:t>10</a:t>
            </a:r>
            <a:r>
              <a:rPr lang="en-US" altLang="zh-TW" sz="1600" dirty="0">
                <a:solidFill>
                  <a:srgbClr val="ABB2BF"/>
                </a:solidFill>
                <a:latin typeface="Consolas" panose="020B0609020204030204" pitchFamily="49" charset="0"/>
              </a:rPr>
              <a:t> </a:t>
            </a:r>
          </a:p>
          <a:p>
            <a:r>
              <a:rPr lang="en-US" altLang="zh-TW" sz="1600" dirty="0">
                <a:solidFill>
                  <a:srgbClr val="56B6C2"/>
                </a:solidFill>
                <a:latin typeface="Consolas" panose="020B0609020204030204" pitchFamily="49" charset="0"/>
              </a:rPr>
              <a:t>print</a:t>
            </a:r>
            <a:r>
              <a:rPr lang="en-US" altLang="zh-TW" sz="1600" dirty="0">
                <a:solidFill>
                  <a:srgbClr val="ABB2BF"/>
                </a:solidFill>
                <a:latin typeface="Consolas" panose="020B0609020204030204" pitchFamily="49" charset="0"/>
              </a:rPr>
              <a:t>(lst5)</a:t>
            </a:r>
            <a:endParaRPr lang="en-US" altLang="zh-TW" sz="1600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592428" y="2521803"/>
            <a:ext cx="4437272" cy="83099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zh-TW" sz="1600" dirty="0">
                <a:solidFill>
                  <a:srgbClr val="ABB2BF"/>
                </a:solidFill>
                <a:latin typeface="Consolas" panose="020B0609020204030204" pitchFamily="49" charset="0"/>
              </a:rPr>
              <a:t>animals </a:t>
            </a:r>
            <a:r>
              <a:rPr lang="en-US" altLang="zh-TW" sz="1600" dirty="0">
                <a:solidFill>
                  <a:srgbClr val="C678DD"/>
                </a:solidFill>
                <a:latin typeface="Consolas" panose="020B0609020204030204" pitchFamily="49" charset="0"/>
              </a:rPr>
              <a:t>=</a:t>
            </a:r>
            <a:r>
              <a:rPr lang="en-US" altLang="zh-TW" sz="1600" dirty="0">
                <a:solidFill>
                  <a:srgbClr val="ABB2BF"/>
                </a:solidFill>
                <a:latin typeface="Consolas" panose="020B0609020204030204" pitchFamily="49" charset="0"/>
              </a:rPr>
              <a:t> [</a:t>
            </a:r>
            <a:r>
              <a:rPr lang="en-US" altLang="zh-TW" sz="1600" dirty="0">
                <a:solidFill>
                  <a:srgbClr val="98C379"/>
                </a:solidFill>
                <a:latin typeface="Consolas" panose="020B0609020204030204" pitchFamily="49" charset="0"/>
              </a:rPr>
              <a:t>'</a:t>
            </a:r>
            <a:r>
              <a:rPr lang="en-US" altLang="zh-TW" sz="1600" dirty="0" err="1">
                <a:solidFill>
                  <a:srgbClr val="98C379"/>
                </a:solidFill>
                <a:latin typeface="Consolas" panose="020B0609020204030204" pitchFamily="49" charset="0"/>
              </a:rPr>
              <a:t>cat'</a:t>
            </a:r>
            <a:r>
              <a:rPr lang="en-US" altLang="zh-TW" sz="1600" dirty="0" err="1">
                <a:solidFill>
                  <a:srgbClr val="ABB2BF"/>
                </a:solidFill>
                <a:latin typeface="Consolas" panose="020B0609020204030204" pitchFamily="49" charset="0"/>
              </a:rPr>
              <a:t>,</a:t>
            </a:r>
            <a:r>
              <a:rPr lang="en-US" altLang="zh-TW" sz="1600" dirty="0" err="1">
                <a:solidFill>
                  <a:srgbClr val="98C379"/>
                </a:solidFill>
                <a:latin typeface="Consolas" panose="020B0609020204030204" pitchFamily="49" charset="0"/>
              </a:rPr>
              <a:t>'dog'</a:t>
            </a:r>
            <a:r>
              <a:rPr lang="en-US" altLang="zh-TW" sz="1600" dirty="0" err="1">
                <a:solidFill>
                  <a:srgbClr val="ABB2BF"/>
                </a:solidFill>
                <a:latin typeface="Consolas" panose="020B0609020204030204" pitchFamily="49" charset="0"/>
              </a:rPr>
              <a:t>,</a:t>
            </a:r>
            <a:r>
              <a:rPr lang="en-US" altLang="zh-TW" sz="1600" dirty="0" err="1">
                <a:solidFill>
                  <a:srgbClr val="98C379"/>
                </a:solidFill>
                <a:latin typeface="Consolas" panose="020B0609020204030204" pitchFamily="49" charset="0"/>
              </a:rPr>
              <a:t>'bat</a:t>
            </a:r>
            <a:r>
              <a:rPr lang="en-US" altLang="zh-TW" sz="1600" dirty="0">
                <a:solidFill>
                  <a:srgbClr val="98C379"/>
                </a:solidFill>
                <a:latin typeface="Consolas" panose="020B0609020204030204" pitchFamily="49" charset="0"/>
              </a:rPr>
              <a:t>'</a:t>
            </a:r>
            <a:r>
              <a:rPr lang="en-US" altLang="zh-TW" sz="1600" dirty="0">
                <a:solidFill>
                  <a:srgbClr val="ABB2BF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altLang="zh-TW" sz="1600" dirty="0">
                <a:solidFill>
                  <a:srgbClr val="C678DD"/>
                </a:solidFill>
                <a:latin typeface="Consolas" panose="020B0609020204030204" pitchFamily="49" charset="0"/>
              </a:rPr>
              <a:t>for</a:t>
            </a:r>
            <a:r>
              <a:rPr lang="en-US" altLang="zh-TW" sz="1600" dirty="0">
                <a:solidFill>
                  <a:srgbClr val="ABB2BF"/>
                </a:solidFill>
                <a:latin typeface="Consolas" panose="020B0609020204030204" pitchFamily="49" charset="0"/>
              </a:rPr>
              <a:t> </a:t>
            </a:r>
            <a:r>
              <a:rPr lang="en-US" altLang="zh-TW" sz="1600" dirty="0" err="1">
                <a:solidFill>
                  <a:srgbClr val="ABB2BF"/>
                </a:solidFill>
                <a:latin typeface="Consolas" panose="020B0609020204030204" pitchFamily="49" charset="0"/>
              </a:rPr>
              <a:t>idx</a:t>
            </a:r>
            <a:r>
              <a:rPr lang="en-US" altLang="zh-TW" sz="1600" dirty="0">
                <a:solidFill>
                  <a:srgbClr val="ABB2BF"/>
                </a:solidFill>
                <a:latin typeface="Consolas" panose="020B0609020204030204" pitchFamily="49" charset="0"/>
              </a:rPr>
              <a:t>, animal </a:t>
            </a:r>
            <a:r>
              <a:rPr lang="en-US" altLang="zh-TW" sz="1600" dirty="0">
                <a:solidFill>
                  <a:srgbClr val="C678DD"/>
                </a:solidFill>
                <a:latin typeface="Consolas" panose="020B0609020204030204" pitchFamily="49" charset="0"/>
              </a:rPr>
              <a:t>in</a:t>
            </a:r>
            <a:r>
              <a:rPr lang="en-US" altLang="zh-TW" sz="1600" dirty="0">
                <a:solidFill>
                  <a:srgbClr val="ABB2BF"/>
                </a:solidFill>
                <a:latin typeface="Consolas" panose="020B0609020204030204" pitchFamily="49" charset="0"/>
              </a:rPr>
              <a:t> </a:t>
            </a:r>
            <a:r>
              <a:rPr lang="en-US" altLang="zh-TW" sz="1600" dirty="0">
                <a:solidFill>
                  <a:srgbClr val="56B6C2"/>
                </a:solidFill>
                <a:latin typeface="Consolas" panose="020B0609020204030204" pitchFamily="49" charset="0"/>
              </a:rPr>
              <a:t>enumerate</a:t>
            </a:r>
            <a:r>
              <a:rPr lang="en-US" altLang="zh-TW" sz="1600" dirty="0">
                <a:solidFill>
                  <a:srgbClr val="ABB2BF"/>
                </a:solidFill>
                <a:latin typeface="Consolas" panose="020B0609020204030204" pitchFamily="49" charset="0"/>
              </a:rPr>
              <a:t>(animals):</a:t>
            </a:r>
          </a:p>
          <a:p>
            <a:r>
              <a:rPr lang="en-US" altLang="zh-TW" sz="1600" dirty="0">
                <a:solidFill>
                  <a:srgbClr val="ABB2BF"/>
                </a:solidFill>
                <a:latin typeface="Consolas" panose="020B0609020204030204" pitchFamily="49" charset="0"/>
              </a:rPr>
              <a:t>    </a:t>
            </a:r>
            <a:r>
              <a:rPr lang="en-US" altLang="zh-TW" sz="1600" dirty="0">
                <a:solidFill>
                  <a:srgbClr val="56B6C2"/>
                </a:solidFill>
                <a:latin typeface="Consolas" panose="020B0609020204030204" pitchFamily="49" charset="0"/>
              </a:rPr>
              <a:t>print</a:t>
            </a:r>
            <a:r>
              <a:rPr lang="en-US" altLang="zh-TW" sz="1600" dirty="0">
                <a:solidFill>
                  <a:srgbClr val="ABB2BF"/>
                </a:solidFill>
                <a:latin typeface="Consolas" panose="020B0609020204030204" pitchFamily="49" charset="0"/>
              </a:rPr>
              <a:t>(</a:t>
            </a:r>
            <a:r>
              <a:rPr lang="en-US" altLang="zh-TW" sz="1600" dirty="0" err="1">
                <a:solidFill>
                  <a:srgbClr val="ABB2BF"/>
                </a:solidFill>
                <a:latin typeface="Consolas" panose="020B0609020204030204" pitchFamily="49" charset="0"/>
              </a:rPr>
              <a:t>idx</a:t>
            </a:r>
            <a:r>
              <a:rPr lang="en-US" altLang="zh-TW" sz="1600" dirty="0">
                <a:solidFill>
                  <a:srgbClr val="ABB2BF"/>
                </a:solidFill>
                <a:latin typeface="Consolas" panose="020B0609020204030204" pitchFamily="49" charset="0"/>
              </a:rPr>
              <a:t>, animal)</a:t>
            </a:r>
            <a:endParaRPr lang="en-US" altLang="zh-TW" sz="1600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588326" y="5323582"/>
            <a:ext cx="5479474" cy="107721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zh-TW" sz="1600" dirty="0">
                <a:solidFill>
                  <a:srgbClr val="ABB2BF"/>
                </a:solidFill>
                <a:latin typeface="Consolas" panose="020B0609020204030204" pitchFamily="49" charset="0"/>
              </a:rPr>
              <a:t>lst5 </a:t>
            </a:r>
            <a:r>
              <a:rPr lang="en-US" altLang="zh-TW" sz="1600" dirty="0">
                <a:solidFill>
                  <a:srgbClr val="C678DD"/>
                </a:solidFill>
                <a:latin typeface="Consolas" panose="020B0609020204030204" pitchFamily="49" charset="0"/>
              </a:rPr>
              <a:t>=</a:t>
            </a:r>
            <a:r>
              <a:rPr lang="en-US" altLang="zh-TW" sz="1600" dirty="0">
                <a:solidFill>
                  <a:srgbClr val="ABB2BF"/>
                </a:solidFill>
                <a:latin typeface="Consolas" panose="020B0609020204030204" pitchFamily="49" charset="0"/>
              </a:rPr>
              <a:t> [</a:t>
            </a:r>
            <a:r>
              <a:rPr lang="en-US" altLang="zh-TW" sz="1600" dirty="0">
                <a:solidFill>
                  <a:srgbClr val="D19A66"/>
                </a:solidFill>
                <a:latin typeface="Consolas" panose="020B0609020204030204" pitchFamily="49" charset="0"/>
              </a:rPr>
              <a:t>1</a:t>
            </a:r>
            <a:r>
              <a:rPr lang="en-US" altLang="zh-TW" sz="1600" dirty="0">
                <a:solidFill>
                  <a:srgbClr val="ABB2BF"/>
                </a:solidFill>
                <a:latin typeface="Consolas" panose="020B0609020204030204" pitchFamily="49" charset="0"/>
              </a:rPr>
              <a:t>, [</a:t>
            </a:r>
            <a:r>
              <a:rPr lang="en-US" altLang="zh-TW" sz="1600" dirty="0">
                <a:solidFill>
                  <a:srgbClr val="98C379"/>
                </a:solidFill>
                <a:latin typeface="Consolas" panose="020B0609020204030204" pitchFamily="49" charset="0"/>
              </a:rPr>
              <a:t>"tom"</a:t>
            </a:r>
            <a:r>
              <a:rPr lang="en-US" altLang="zh-TW" sz="1600" dirty="0">
                <a:solidFill>
                  <a:srgbClr val="ABB2BF"/>
                </a:solidFill>
                <a:latin typeface="Consolas" panose="020B0609020204030204" pitchFamily="49" charset="0"/>
              </a:rPr>
              <a:t>, </a:t>
            </a:r>
            <a:r>
              <a:rPr lang="en-US" altLang="zh-TW" sz="1600" dirty="0">
                <a:solidFill>
                  <a:srgbClr val="98C379"/>
                </a:solidFill>
                <a:latin typeface="Consolas" panose="020B0609020204030204" pitchFamily="49" charset="0"/>
              </a:rPr>
              <a:t>"sherry"</a:t>
            </a:r>
            <a:r>
              <a:rPr lang="en-US" altLang="zh-TW" sz="1600" dirty="0">
                <a:solidFill>
                  <a:srgbClr val="ABB2BF"/>
                </a:solidFill>
                <a:latin typeface="Consolas" panose="020B0609020204030204" pitchFamily="49" charset="0"/>
              </a:rPr>
              <a:t>, </a:t>
            </a:r>
            <a:r>
              <a:rPr lang="en-US" altLang="zh-TW" sz="1600" dirty="0">
                <a:solidFill>
                  <a:srgbClr val="98C379"/>
                </a:solidFill>
                <a:latin typeface="Consolas" panose="020B0609020204030204" pitchFamily="49" charset="0"/>
              </a:rPr>
              <a:t>"jay"</a:t>
            </a:r>
            <a:r>
              <a:rPr lang="en-US" altLang="zh-TW" sz="1600" dirty="0">
                <a:solidFill>
                  <a:srgbClr val="ABB2BF"/>
                </a:solidFill>
                <a:latin typeface="Consolas" panose="020B0609020204030204" pitchFamily="49" charset="0"/>
              </a:rPr>
              <a:t>], [</a:t>
            </a:r>
            <a:r>
              <a:rPr lang="en-US" altLang="zh-TW" sz="1600" dirty="0">
                <a:solidFill>
                  <a:srgbClr val="D19A66"/>
                </a:solidFill>
                <a:latin typeface="Consolas" panose="020B0609020204030204" pitchFamily="49" charset="0"/>
              </a:rPr>
              <a:t>3</a:t>
            </a:r>
            <a:r>
              <a:rPr lang="en-US" altLang="zh-TW" sz="1600" dirty="0">
                <a:solidFill>
                  <a:srgbClr val="ABB2BF"/>
                </a:solidFill>
                <a:latin typeface="Consolas" panose="020B0609020204030204" pitchFamily="49" charset="0"/>
              </a:rPr>
              <a:t>, </a:t>
            </a:r>
            <a:r>
              <a:rPr lang="en-US" altLang="zh-TW" sz="1600" dirty="0">
                <a:solidFill>
                  <a:srgbClr val="D19A66"/>
                </a:solidFill>
                <a:latin typeface="Consolas" panose="020B0609020204030204" pitchFamily="49" charset="0"/>
              </a:rPr>
              <a:t>4</a:t>
            </a:r>
            <a:r>
              <a:rPr lang="en-US" altLang="zh-TW" sz="1600" dirty="0">
                <a:solidFill>
                  <a:srgbClr val="ABB2BF"/>
                </a:solidFill>
                <a:latin typeface="Consolas" panose="020B0609020204030204" pitchFamily="49" charset="0"/>
              </a:rPr>
              <a:t>, </a:t>
            </a:r>
            <a:r>
              <a:rPr lang="en-US" altLang="zh-TW" sz="1600" dirty="0">
                <a:solidFill>
                  <a:srgbClr val="D19A66"/>
                </a:solidFill>
                <a:latin typeface="Consolas" panose="020B0609020204030204" pitchFamily="49" charset="0"/>
              </a:rPr>
              <a:t>5</a:t>
            </a:r>
            <a:r>
              <a:rPr lang="en-US" altLang="zh-TW" sz="1600" dirty="0">
                <a:solidFill>
                  <a:srgbClr val="ABB2BF"/>
                </a:solidFill>
                <a:latin typeface="Consolas" panose="020B0609020204030204" pitchFamily="49" charset="0"/>
              </a:rPr>
              <a:t>]]</a:t>
            </a:r>
          </a:p>
          <a:p>
            <a:r>
              <a:rPr lang="en-US" altLang="zh-TW" sz="1600" dirty="0">
                <a:solidFill>
                  <a:srgbClr val="C678DD"/>
                </a:solidFill>
                <a:latin typeface="Consolas" panose="020B0609020204030204" pitchFamily="49" charset="0"/>
              </a:rPr>
              <a:t>for</a:t>
            </a:r>
            <a:r>
              <a:rPr lang="en-US" altLang="zh-TW" sz="1600" dirty="0">
                <a:solidFill>
                  <a:srgbClr val="ABB2BF"/>
                </a:solidFill>
                <a:latin typeface="Consolas" panose="020B0609020204030204" pitchFamily="49" charset="0"/>
              </a:rPr>
              <a:t> e1 </a:t>
            </a:r>
            <a:r>
              <a:rPr lang="en-US" altLang="zh-TW" sz="1600" dirty="0">
                <a:solidFill>
                  <a:srgbClr val="C678DD"/>
                </a:solidFill>
                <a:latin typeface="Consolas" panose="020B0609020204030204" pitchFamily="49" charset="0"/>
              </a:rPr>
              <a:t>in</a:t>
            </a:r>
            <a:r>
              <a:rPr lang="en-US" altLang="zh-TW" sz="1600" dirty="0">
                <a:solidFill>
                  <a:srgbClr val="ABB2BF"/>
                </a:solidFill>
                <a:latin typeface="Consolas" panose="020B0609020204030204" pitchFamily="49" charset="0"/>
              </a:rPr>
              <a:t> lst5:</a:t>
            </a:r>
          </a:p>
          <a:p>
            <a:r>
              <a:rPr lang="en-US" altLang="zh-TW" sz="1600" dirty="0">
                <a:solidFill>
                  <a:srgbClr val="ABB2BF"/>
                </a:solidFill>
                <a:latin typeface="Consolas" panose="020B0609020204030204" pitchFamily="49" charset="0"/>
              </a:rPr>
              <a:t>    </a:t>
            </a:r>
            <a:r>
              <a:rPr lang="en-US" altLang="zh-TW" sz="1600" dirty="0">
                <a:solidFill>
                  <a:srgbClr val="C678DD"/>
                </a:solidFill>
                <a:latin typeface="Consolas" panose="020B0609020204030204" pitchFamily="49" charset="0"/>
              </a:rPr>
              <a:t>for</a:t>
            </a:r>
            <a:r>
              <a:rPr lang="en-US" altLang="zh-TW" sz="1600" dirty="0">
                <a:solidFill>
                  <a:srgbClr val="ABB2BF"/>
                </a:solidFill>
                <a:latin typeface="Consolas" panose="020B0609020204030204" pitchFamily="49" charset="0"/>
              </a:rPr>
              <a:t> e2 </a:t>
            </a:r>
            <a:r>
              <a:rPr lang="en-US" altLang="zh-TW" sz="1600" dirty="0">
                <a:solidFill>
                  <a:srgbClr val="C678DD"/>
                </a:solidFill>
                <a:latin typeface="Consolas" panose="020B0609020204030204" pitchFamily="49" charset="0"/>
              </a:rPr>
              <a:t>in</a:t>
            </a:r>
            <a:r>
              <a:rPr lang="en-US" altLang="zh-TW" sz="1600" dirty="0">
                <a:solidFill>
                  <a:srgbClr val="ABB2BF"/>
                </a:solidFill>
                <a:latin typeface="Consolas" panose="020B0609020204030204" pitchFamily="49" charset="0"/>
              </a:rPr>
              <a:t> e1:</a:t>
            </a:r>
          </a:p>
          <a:p>
            <a:r>
              <a:rPr lang="en-US" altLang="zh-TW" sz="1600" dirty="0">
                <a:solidFill>
                  <a:srgbClr val="ABB2BF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zh-TW" sz="1600" dirty="0">
                <a:solidFill>
                  <a:srgbClr val="56B6C2"/>
                </a:solidFill>
                <a:latin typeface="Consolas" panose="020B0609020204030204" pitchFamily="49" charset="0"/>
              </a:rPr>
              <a:t>print</a:t>
            </a:r>
            <a:r>
              <a:rPr lang="en-US" altLang="zh-TW" sz="1600" dirty="0">
                <a:solidFill>
                  <a:srgbClr val="ABB2BF"/>
                </a:solidFill>
                <a:latin typeface="Consolas" panose="020B0609020204030204" pitchFamily="49" charset="0"/>
              </a:rPr>
              <a:t>(e2, </a:t>
            </a:r>
            <a:r>
              <a:rPr lang="en-US" altLang="zh-TW" sz="1600" dirty="0">
                <a:solidFill>
                  <a:srgbClr val="D19A66"/>
                </a:solidFill>
                <a:latin typeface="Consolas" panose="020B0609020204030204" pitchFamily="49" charset="0"/>
              </a:rPr>
              <a:t>end</a:t>
            </a:r>
            <a:r>
              <a:rPr lang="en-US" altLang="zh-TW" sz="1600" dirty="0">
                <a:solidFill>
                  <a:srgbClr val="C678DD"/>
                </a:solidFill>
                <a:latin typeface="Consolas" panose="020B0609020204030204" pitchFamily="49" charset="0"/>
              </a:rPr>
              <a:t>=</a:t>
            </a:r>
            <a:r>
              <a:rPr lang="en-US" altLang="zh-TW" sz="1600" dirty="0">
                <a:solidFill>
                  <a:srgbClr val="98C379"/>
                </a:solidFill>
                <a:latin typeface="Consolas" panose="020B0609020204030204" pitchFamily="49" charset="0"/>
              </a:rPr>
              <a:t>""</a:t>
            </a:r>
            <a:r>
              <a:rPr lang="en-US" altLang="zh-TW" sz="1600" dirty="0">
                <a:solidFill>
                  <a:srgbClr val="ABB2BF"/>
                </a:solidFill>
                <a:latin typeface="Consolas" panose="020B0609020204030204" pitchFamily="49" charset="0"/>
              </a:rPr>
              <a:t>)</a:t>
            </a:r>
            <a:endParaRPr lang="en-US" altLang="zh-TW" sz="1600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87786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E16BF45E-87D5-059E-DBB6-FC7C6AD344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新增、插入與刪除串列項目</a:t>
            </a:r>
            <a:endParaRPr lang="en-US" altLang="zh-TW" dirty="0"/>
          </a:p>
          <a:p>
            <a:pPr lvl="1"/>
            <a:r>
              <a:rPr lang="zh-TW" altLang="en-US" dirty="0">
                <a:solidFill>
                  <a:srgbClr val="00B0F0"/>
                </a:solidFill>
              </a:rPr>
              <a:t>新增</a:t>
            </a:r>
            <a:r>
              <a:rPr lang="zh-TW" altLang="en-US" dirty="0"/>
              <a:t>串列項目</a:t>
            </a:r>
            <a:endParaRPr lang="en-US" altLang="zh-TW" dirty="0"/>
          </a:p>
          <a:p>
            <a:pPr lvl="2"/>
            <a:r>
              <a:rPr lang="zh-TW" altLang="en-US" dirty="0"/>
              <a:t>使用</a:t>
            </a:r>
            <a:r>
              <a:rPr lang="en-US" altLang="zh-TW" dirty="0">
                <a:solidFill>
                  <a:srgbClr val="FF0000"/>
                </a:solidFill>
              </a:rPr>
              <a:t>append()</a:t>
            </a:r>
            <a:r>
              <a:rPr lang="zh-TW" altLang="en-US" dirty="0"/>
              <a:t>函式</a:t>
            </a:r>
            <a:r>
              <a:rPr lang="en-US" altLang="zh-TW" dirty="0">
                <a:sym typeface="Wingdings" panose="05000000000000000000" pitchFamily="2" charset="2"/>
              </a:rPr>
              <a:t></a:t>
            </a:r>
            <a:r>
              <a:rPr lang="zh-TW" altLang="en-US" dirty="0">
                <a:sym typeface="Wingdings" panose="05000000000000000000" pitchFamily="2" charset="2"/>
              </a:rPr>
              <a:t>新增</a:t>
            </a:r>
            <a:r>
              <a:rPr lang="zh-TW" altLang="en-US" dirty="0">
                <a:solidFill>
                  <a:srgbClr val="FF0000"/>
                </a:solidFill>
                <a:sym typeface="Wingdings" panose="05000000000000000000" pitchFamily="2" charset="2"/>
              </a:rPr>
              <a:t>單一</a:t>
            </a:r>
            <a:r>
              <a:rPr lang="zh-TW" altLang="en-US" dirty="0">
                <a:sym typeface="Wingdings" panose="05000000000000000000" pitchFamily="2" charset="2"/>
              </a:rPr>
              <a:t>項目</a:t>
            </a:r>
            <a:endParaRPr lang="en-US" altLang="zh-TW" dirty="0">
              <a:sym typeface="Wingdings" panose="05000000000000000000" pitchFamily="2" charset="2"/>
            </a:endParaRPr>
          </a:p>
          <a:p>
            <a:pPr lvl="2"/>
            <a:r>
              <a:rPr lang="zh-TW" altLang="en-US" dirty="0"/>
              <a:t>使用</a:t>
            </a:r>
            <a:r>
              <a:rPr lang="en-US" altLang="zh-TW" dirty="0">
                <a:solidFill>
                  <a:srgbClr val="FF0000"/>
                </a:solidFill>
              </a:rPr>
              <a:t>extend()</a:t>
            </a:r>
            <a:r>
              <a:rPr lang="zh-TW" altLang="en-US" dirty="0"/>
              <a:t>函式</a:t>
            </a:r>
            <a:r>
              <a:rPr lang="en-US" altLang="zh-TW" dirty="0">
                <a:sym typeface="Wingdings" panose="05000000000000000000" pitchFamily="2" charset="2"/>
              </a:rPr>
              <a:t></a:t>
            </a:r>
            <a:r>
              <a:rPr lang="zh-TW" altLang="en-US" dirty="0">
                <a:sym typeface="Wingdings" panose="05000000000000000000" pitchFamily="2" charset="2"/>
              </a:rPr>
              <a:t>新增</a:t>
            </a:r>
            <a:r>
              <a:rPr lang="zh-TW" altLang="en-US" dirty="0">
                <a:solidFill>
                  <a:srgbClr val="FF0000"/>
                </a:solidFill>
                <a:sym typeface="Wingdings" panose="05000000000000000000" pitchFamily="2" charset="2"/>
              </a:rPr>
              <a:t>多個</a:t>
            </a:r>
            <a:r>
              <a:rPr lang="zh-TW" altLang="en-US" dirty="0">
                <a:sym typeface="Wingdings" panose="05000000000000000000" pitchFamily="2" charset="2"/>
              </a:rPr>
              <a:t>項目</a:t>
            </a:r>
            <a:endParaRPr lang="en-US" altLang="zh-TW" dirty="0">
              <a:sym typeface="Wingdings" panose="05000000000000000000" pitchFamily="2" charset="2"/>
            </a:endParaRPr>
          </a:p>
          <a:p>
            <a:pPr lvl="2"/>
            <a:endParaRPr lang="en-US" altLang="zh-TW" dirty="0"/>
          </a:p>
          <a:p>
            <a:pPr lvl="2"/>
            <a:endParaRPr lang="en-US" altLang="zh-TW" dirty="0"/>
          </a:p>
          <a:p>
            <a:pPr lvl="1"/>
            <a:r>
              <a:rPr lang="zh-TW" altLang="en-US" dirty="0">
                <a:solidFill>
                  <a:srgbClr val="00B0F0"/>
                </a:solidFill>
              </a:rPr>
              <a:t>插入</a:t>
            </a:r>
            <a:r>
              <a:rPr lang="zh-TW" altLang="en-US" dirty="0"/>
              <a:t>串列項目</a:t>
            </a:r>
            <a:endParaRPr lang="en-US" altLang="zh-TW" dirty="0"/>
          </a:p>
          <a:p>
            <a:pPr lvl="2"/>
            <a:r>
              <a:rPr lang="zh-TW" altLang="en-US" dirty="0"/>
              <a:t>使用</a:t>
            </a:r>
            <a:r>
              <a:rPr lang="en-US" altLang="zh-TW" dirty="0">
                <a:solidFill>
                  <a:srgbClr val="FF0000"/>
                </a:solidFill>
              </a:rPr>
              <a:t>insert()</a:t>
            </a:r>
            <a:r>
              <a:rPr lang="zh-TW" altLang="en-US" dirty="0"/>
              <a:t>函式</a:t>
            </a:r>
            <a:r>
              <a:rPr lang="en-US" altLang="zh-TW" dirty="0">
                <a:sym typeface="Wingdings" panose="05000000000000000000" pitchFamily="2" charset="2"/>
              </a:rPr>
              <a:t></a:t>
            </a:r>
            <a:r>
              <a:rPr lang="zh-TW" altLang="en-US" dirty="0">
                <a:sym typeface="Wingdings" panose="05000000000000000000" pitchFamily="2" charset="2"/>
              </a:rPr>
              <a:t>在指定索引值插入項目</a:t>
            </a:r>
            <a:endParaRPr lang="en-US" altLang="zh-TW" dirty="0">
              <a:sym typeface="Wingdings" panose="05000000000000000000" pitchFamily="2" charset="2"/>
            </a:endParaRPr>
          </a:p>
          <a:p>
            <a:pPr marL="914400" lvl="2" indent="0">
              <a:buNone/>
            </a:pPr>
            <a:r>
              <a:rPr lang="en-US" altLang="zh-TW" dirty="0">
                <a:sym typeface="Wingdings" panose="05000000000000000000" pitchFamily="2" charset="2"/>
              </a:rPr>
              <a:t>	insert(</a:t>
            </a:r>
            <a:r>
              <a:rPr lang="zh-TW" altLang="en-US" dirty="0">
                <a:sym typeface="Wingdings" panose="05000000000000000000" pitchFamily="2" charset="2"/>
              </a:rPr>
              <a:t>索引值</a:t>
            </a:r>
            <a:r>
              <a:rPr lang="en-US" altLang="zh-TW" dirty="0">
                <a:sym typeface="Wingdings" panose="05000000000000000000" pitchFamily="2" charset="2"/>
              </a:rPr>
              <a:t>, </a:t>
            </a:r>
            <a:r>
              <a:rPr lang="zh-TW" altLang="en-US" dirty="0">
                <a:sym typeface="Wingdings" panose="05000000000000000000" pitchFamily="2" charset="2"/>
              </a:rPr>
              <a:t>項目值</a:t>
            </a:r>
            <a:r>
              <a:rPr lang="en-US" altLang="zh-TW" dirty="0">
                <a:sym typeface="Wingdings" panose="05000000000000000000" pitchFamily="2" charset="2"/>
              </a:rPr>
              <a:t>)</a:t>
            </a:r>
            <a:endParaRPr lang="en-US" altLang="zh-TW" dirty="0"/>
          </a:p>
          <a:p>
            <a:pPr marL="914400" lvl="2" indent="0">
              <a:buNone/>
            </a:pPr>
            <a:endParaRPr lang="en-US" altLang="zh-TW" dirty="0"/>
          </a:p>
          <a:p>
            <a:pPr lvl="1"/>
            <a:r>
              <a:rPr lang="zh-TW" altLang="en-US" dirty="0">
                <a:solidFill>
                  <a:srgbClr val="00B0F0"/>
                </a:solidFill>
              </a:rPr>
              <a:t>刪除</a:t>
            </a:r>
            <a:r>
              <a:rPr lang="zh-TW" altLang="en-US" dirty="0"/>
              <a:t>串列項目</a:t>
            </a:r>
            <a:endParaRPr lang="en-US" altLang="zh-TW" dirty="0"/>
          </a:p>
          <a:p>
            <a:pPr lvl="2"/>
            <a:r>
              <a:rPr lang="zh-TW" altLang="en-US" dirty="0"/>
              <a:t>使用</a:t>
            </a:r>
            <a:r>
              <a:rPr lang="en-US" altLang="zh-TW" dirty="0">
                <a:solidFill>
                  <a:srgbClr val="FF0000"/>
                </a:solidFill>
              </a:rPr>
              <a:t>del</a:t>
            </a:r>
            <a:r>
              <a:rPr lang="zh-TW" altLang="en-US" dirty="0"/>
              <a:t>關鍵字</a:t>
            </a:r>
            <a:endParaRPr lang="en-US" altLang="zh-TW" dirty="0"/>
          </a:p>
          <a:p>
            <a:pPr marL="914400" lvl="2" indent="0">
              <a:buNone/>
            </a:pPr>
            <a:r>
              <a:rPr lang="en-US" altLang="zh-TW" dirty="0"/>
              <a:t>	del </a:t>
            </a:r>
            <a:r>
              <a:rPr lang="zh-TW" altLang="en-US" dirty="0"/>
              <a:t>串列名</a:t>
            </a:r>
            <a:r>
              <a:rPr lang="en-US" altLang="zh-TW" dirty="0"/>
              <a:t>[</a:t>
            </a:r>
            <a:r>
              <a:rPr lang="zh-TW" altLang="en-US" dirty="0"/>
              <a:t>索引值</a:t>
            </a:r>
            <a:r>
              <a:rPr lang="en-US" altLang="zh-TW" dirty="0"/>
              <a:t>]</a:t>
            </a:r>
          </a:p>
          <a:p>
            <a:pPr lvl="2"/>
            <a:r>
              <a:rPr lang="zh-TW" altLang="en-US" dirty="0"/>
              <a:t>使用</a:t>
            </a:r>
            <a:r>
              <a:rPr lang="en-US" altLang="zh-TW" dirty="0">
                <a:solidFill>
                  <a:srgbClr val="FF0000"/>
                </a:solidFill>
              </a:rPr>
              <a:t>pop()</a:t>
            </a:r>
            <a:r>
              <a:rPr lang="zh-TW" altLang="en-US" dirty="0"/>
              <a:t>函式</a:t>
            </a:r>
            <a:endParaRPr lang="en-US" altLang="zh-TW" dirty="0"/>
          </a:p>
          <a:p>
            <a:pPr marL="1371600" lvl="3" indent="0">
              <a:buNone/>
            </a:pPr>
            <a:r>
              <a:rPr lang="en-US" altLang="zh-TW" dirty="0">
                <a:solidFill>
                  <a:srgbClr val="FF0000"/>
                </a:solidFill>
              </a:rPr>
              <a:t>	</a:t>
            </a:r>
            <a:r>
              <a:rPr lang="zh-TW" altLang="en-US" dirty="0"/>
              <a:t>串列名</a:t>
            </a:r>
            <a:r>
              <a:rPr lang="en-US" altLang="zh-TW" dirty="0"/>
              <a:t>.pop() or</a:t>
            </a:r>
            <a:r>
              <a:rPr lang="zh-TW" altLang="en-US" dirty="0"/>
              <a:t>串列名</a:t>
            </a:r>
            <a:r>
              <a:rPr lang="en-US" altLang="zh-TW" dirty="0"/>
              <a:t>.pop(</a:t>
            </a:r>
            <a:r>
              <a:rPr lang="zh-TW" altLang="en-US" dirty="0"/>
              <a:t>索引值</a:t>
            </a:r>
            <a:r>
              <a:rPr lang="en-US" altLang="zh-TW" dirty="0"/>
              <a:t>)</a:t>
            </a:r>
            <a:endParaRPr lang="en-US" altLang="zh-TW" dirty="0">
              <a:solidFill>
                <a:srgbClr val="FF0000"/>
              </a:solidFill>
            </a:endParaRPr>
          </a:p>
          <a:p>
            <a:pPr lvl="2"/>
            <a:r>
              <a:rPr lang="zh-TW" altLang="en-US" dirty="0"/>
              <a:t>使用</a:t>
            </a:r>
            <a:r>
              <a:rPr lang="en-US" altLang="zh-TW" dirty="0">
                <a:solidFill>
                  <a:srgbClr val="FF0000"/>
                </a:solidFill>
              </a:rPr>
              <a:t>remove()</a:t>
            </a:r>
            <a:r>
              <a:rPr lang="zh-TW" altLang="en-US" dirty="0"/>
              <a:t>函式</a:t>
            </a:r>
            <a:endParaRPr lang="en-US" altLang="zh-TW" dirty="0"/>
          </a:p>
          <a:p>
            <a:pPr marL="914400" lvl="2" indent="0">
              <a:buNone/>
            </a:pPr>
            <a:r>
              <a:rPr lang="en-US" altLang="zh-TW" dirty="0"/>
              <a:t>	</a:t>
            </a:r>
            <a:r>
              <a:rPr lang="zh-TW" altLang="en-US" dirty="0"/>
              <a:t>串列名</a:t>
            </a:r>
            <a:r>
              <a:rPr lang="en-US" altLang="zh-TW" dirty="0"/>
              <a:t>.remove(</a:t>
            </a:r>
            <a:r>
              <a:rPr lang="zh-TW" altLang="en-US" dirty="0"/>
              <a:t>項目值</a:t>
            </a:r>
            <a:r>
              <a:rPr lang="en-US" altLang="zh-TW" dirty="0"/>
              <a:t>)</a:t>
            </a:r>
          </a:p>
          <a:p>
            <a:pPr marL="914400" lvl="2" indent="0">
              <a:buNone/>
            </a:pPr>
            <a:r>
              <a:rPr lang="en-US" altLang="zh-TW" dirty="0"/>
              <a:t>	</a:t>
            </a:r>
            <a:r>
              <a:rPr lang="zh-TW" altLang="en-US" dirty="0"/>
              <a:t>*移除項目值，不是索引的值唷</a:t>
            </a:r>
            <a:endParaRPr lang="en-US" altLang="zh-TW" dirty="0"/>
          </a:p>
          <a:p>
            <a:pPr lvl="2"/>
            <a:endParaRPr lang="en-US" altLang="zh-TW" dirty="0"/>
          </a:p>
          <a:p>
            <a:pPr lvl="2"/>
            <a:endParaRPr lang="en-US" altLang="zh-TW" dirty="0"/>
          </a:p>
          <a:p>
            <a:pPr lvl="1"/>
            <a:endParaRPr lang="en-US" altLang="zh-TW" dirty="0"/>
          </a:p>
          <a:p>
            <a:pPr lvl="2"/>
            <a:endParaRPr lang="en-US" altLang="zh-TW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0806C742-2717-A5F0-F54A-05F129669A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>
              <a:defRPr/>
            </a:pPr>
            <a:fld id="{8E43CC5F-1AB8-4BEC-82AC-75ACFB5D3858}" type="slidenum">
              <a:rPr lang="zh-TW" altLang="en-US" smtClean="0"/>
              <a:pPr algn="ctr">
                <a:defRPr/>
              </a:pPr>
              <a:t>10</a:t>
            </a:fld>
            <a:r>
              <a:rPr lang="en-US" altLang="zh-TW" dirty="0"/>
              <a:t>/34</a:t>
            </a:r>
            <a:endParaRPr lang="zh-TW" altLang="en-US" dirty="0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D96F1D5E-6E84-E98D-A0AB-9C3C7DB8C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5723316" cy="523220"/>
          </a:xfrm>
        </p:spPr>
        <p:txBody>
          <a:bodyPr/>
          <a:lstStyle/>
          <a:p>
            <a:r>
              <a:rPr lang="zh-TW" altLang="en-US" kern="0" dirty="0"/>
              <a:t>字串與容器型別</a:t>
            </a:r>
            <a:r>
              <a:rPr lang="en-US" altLang="zh-TW" dirty="0"/>
              <a:t>—</a:t>
            </a:r>
            <a:r>
              <a:rPr lang="zh-TW" altLang="en-US" dirty="0"/>
              <a:t>串列 </a:t>
            </a:r>
            <a:r>
              <a:rPr lang="en-US" altLang="zh-TW" dirty="0"/>
              <a:t>(List)</a:t>
            </a:r>
            <a:r>
              <a:rPr lang="zh-TW" altLang="en-US" dirty="0"/>
              <a:t> </a:t>
            </a:r>
            <a:r>
              <a:rPr lang="en-US" altLang="zh-TW" dirty="0"/>
              <a:t>(4/5)</a:t>
            </a:r>
            <a:endParaRPr lang="zh-TW" altLang="en-US" dirty="0"/>
          </a:p>
        </p:txBody>
      </p:sp>
      <p:pic>
        <p:nvPicPr>
          <p:cNvPr id="5" name="Picture 2">
            <a:hlinkClick r:id="rId2" action="ppaction://hlinksldjump"/>
            <a:extLst>
              <a:ext uri="{FF2B5EF4-FFF2-40B4-BE49-F238E27FC236}">
                <a16:creationId xmlns:a16="http://schemas.microsoft.com/office/drawing/2014/main" id="{92009F8D-3821-95E6-D21A-406EA4CE2D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91" b="99023" l="1758" r="98438">
                        <a14:foregroundMark x1="1758" y1="60547" x2="6641" y2="35156"/>
                        <a14:foregroundMark x1="76563" y1="586" x2="87695" y2="55469"/>
                        <a14:foregroundMark x1="98438" y1="391" x2="93750" y2="14258"/>
                        <a14:foregroundMark x1="49609" y1="99023" x2="52539" y2="88477"/>
                      </a14:backgroundRemoval>
                    </a14:imgEffect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9700" y="64706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832DBF03-926C-1B8E-139B-E72AD216EDF5}"/>
              </a:ext>
            </a:extLst>
          </p:cNvPr>
          <p:cNvSpPr txBox="1"/>
          <p:nvPr/>
        </p:nvSpPr>
        <p:spPr>
          <a:xfrm>
            <a:off x="5867400" y="1437382"/>
            <a:ext cx="2895600" cy="107721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zh-TW" sz="1600" dirty="0">
                <a:solidFill>
                  <a:srgbClr val="ABB2BF"/>
                </a:solidFill>
                <a:latin typeface="Consolas" panose="020B0609020204030204" pitchFamily="49" charset="0"/>
              </a:rPr>
              <a:t>lst1 </a:t>
            </a:r>
            <a:r>
              <a:rPr lang="en-US" altLang="zh-TW" sz="1600" dirty="0">
                <a:solidFill>
                  <a:srgbClr val="C678DD"/>
                </a:solidFill>
                <a:latin typeface="Consolas" panose="020B0609020204030204" pitchFamily="49" charset="0"/>
              </a:rPr>
              <a:t>=</a:t>
            </a:r>
            <a:r>
              <a:rPr lang="en-US" altLang="zh-TW" sz="1600" dirty="0">
                <a:solidFill>
                  <a:srgbClr val="ABB2BF"/>
                </a:solidFill>
                <a:latin typeface="Consolas" panose="020B0609020204030204" pitchFamily="49" charset="0"/>
              </a:rPr>
              <a:t> [</a:t>
            </a:r>
            <a:r>
              <a:rPr lang="en-US" altLang="zh-TW" sz="1600" dirty="0">
                <a:solidFill>
                  <a:srgbClr val="D19A66"/>
                </a:solidFill>
                <a:latin typeface="Consolas" panose="020B0609020204030204" pitchFamily="49" charset="0"/>
              </a:rPr>
              <a:t>1</a:t>
            </a:r>
            <a:r>
              <a:rPr lang="en-US" altLang="zh-TW" sz="1600" dirty="0">
                <a:solidFill>
                  <a:srgbClr val="ABB2BF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600" dirty="0">
                <a:solidFill>
                  <a:srgbClr val="D19A66"/>
                </a:solidFill>
                <a:latin typeface="Consolas" panose="020B0609020204030204" pitchFamily="49" charset="0"/>
              </a:rPr>
              <a:t>5</a:t>
            </a:r>
            <a:r>
              <a:rPr lang="en-US" altLang="zh-TW" sz="1600" dirty="0">
                <a:solidFill>
                  <a:srgbClr val="ABB2BF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altLang="zh-TW" sz="1600" dirty="0">
                <a:solidFill>
                  <a:srgbClr val="ABB2BF"/>
                </a:solidFill>
                <a:latin typeface="Consolas" panose="020B0609020204030204" pitchFamily="49" charset="0"/>
              </a:rPr>
              <a:t>lst1.append(</a:t>
            </a:r>
            <a:r>
              <a:rPr lang="en-US" altLang="zh-TW" sz="1600" dirty="0">
                <a:solidFill>
                  <a:srgbClr val="D19A66"/>
                </a:solidFill>
                <a:latin typeface="Consolas" panose="020B0609020204030204" pitchFamily="49" charset="0"/>
              </a:rPr>
              <a:t>7</a:t>
            </a:r>
            <a:r>
              <a:rPr lang="en-US" altLang="zh-TW" sz="1600" dirty="0">
                <a:solidFill>
                  <a:srgbClr val="ABB2BF"/>
                </a:solidFill>
                <a:latin typeface="Consolas" panose="020B0609020204030204" pitchFamily="49" charset="0"/>
              </a:rPr>
              <a:t>)</a:t>
            </a:r>
          </a:p>
          <a:p>
            <a:br>
              <a:rPr lang="en-US" altLang="zh-TW" sz="1600" dirty="0">
                <a:solidFill>
                  <a:srgbClr val="ABB2BF"/>
                </a:solidFill>
                <a:latin typeface="Consolas" panose="020B0609020204030204" pitchFamily="49" charset="0"/>
              </a:rPr>
            </a:br>
            <a:r>
              <a:rPr lang="en-US" altLang="zh-TW" sz="1600" dirty="0">
                <a:solidFill>
                  <a:srgbClr val="ABB2BF"/>
                </a:solidFill>
                <a:latin typeface="Consolas" panose="020B0609020204030204" pitchFamily="49" charset="0"/>
              </a:rPr>
              <a:t>lst1.extend([</a:t>
            </a:r>
            <a:r>
              <a:rPr lang="en-US" altLang="zh-TW" sz="1600" dirty="0">
                <a:solidFill>
                  <a:srgbClr val="D19A66"/>
                </a:solidFill>
                <a:latin typeface="Consolas" panose="020B0609020204030204" pitchFamily="49" charset="0"/>
              </a:rPr>
              <a:t>9</a:t>
            </a:r>
            <a:r>
              <a:rPr lang="en-US" altLang="zh-TW" sz="1600" dirty="0">
                <a:solidFill>
                  <a:srgbClr val="ABB2BF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600" dirty="0">
                <a:solidFill>
                  <a:srgbClr val="D19A66"/>
                </a:solidFill>
                <a:latin typeface="Consolas" panose="020B0609020204030204" pitchFamily="49" charset="0"/>
              </a:rPr>
              <a:t>11</a:t>
            </a:r>
            <a:r>
              <a:rPr lang="en-US" altLang="zh-TW" sz="1600" dirty="0">
                <a:solidFill>
                  <a:srgbClr val="ABB2BF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600" dirty="0">
                <a:solidFill>
                  <a:srgbClr val="D19A66"/>
                </a:solidFill>
                <a:latin typeface="Consolas" panose="020B0609020204030204" pitchFamily="49" charset="0"/>
              </a:rPr>
              <a:t>13</a:t>
            </a:r>
            <a:r>
              <a:rPr lang="en-US" altLang="zh-TW" sz="1600" dirty="0">
                <a:solidFill>
                  <a:srgbClr val="ABB2BF"/>
                </a:solidFill>
                <a:latin typeface="Consolas" panose="020B0609020204030204" pitchFamily="49" charset="0"/>
              </a:rPr>
              <a:t>])</a:t>
            </a:r>
            <a:endParaRPr lang="da-DK" altLang="zh-TW" sz="1600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839386C0-0034-010D-EBD6-1E29B7FFCF88}"/>
              </a:ext>
            </a:extLst>
          </p:cNvPr>
          <p:cNvSpPr txBox="1"/>
          <p:nvPr/>
        </p:nvSpPr>
        <p:spPr>
          <a:xfrm>
            <a:off x="5867400" y="3987225"/>
            <a:ext cx="2895600" cy="58477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zh-TW" sz="1600" dirty="0">
                <a:solidFill>
                  <a:srgbClr val="ABB2BF"/>
                </a:solidFill>
                <a:latin typeface="Consolas" panose="020B0609020204030204" pitchFamily="49" charset="0"/>
              </a:rPr>
              <a:t>lst1 </a:t>
            </a:r>
            <a:r>
              <a:rPr lang="en-US" altLang="zh-TW" sz="1600" dirty="0">
                <a:solidFill>
                  <a:srgbClr val="C678DD"/>
                </a:solidFill>
                <a:latin typeface="Consolas" panose="020B0609020204030204" pitchFamily="49" charset="0"/>
              </a:rPr>
              <a:t>=</a:t>
            </a:r>
            <a:r>
              <a:rPr lang="en-US" altLang="zh-TW" sz="1600" dirty="0">
                <a:solidFill>
                  <a:srgbClr val="ABB2BF"/>
                </a:solidFill>
                <a:latin typeface="Consolas" panose="020B0609020204030204" pitchFamily="49" charset="0"/>
              </a:rPr>
              <a:t> [</a:t>
            </a:r>
            <a:r>
              <a:rPr lang="en-US" altLang="zh-TW" sz="1600" dirty="0">
                <a:solidFill>
                  <a:srgbClr val="D19A66"/>
                </a:solidFill>
                <a:latin typeface="Consolas" panose="020B0609020204030204" pitchFamily="49" charset="0"/>
              </a:rPr>
              <a:t>1</a:t>
            </a:r>
            <a:r>
              <a:rPr lang="en-US" altLang="zh-TW" sz="1600" dirty="0">
                <a:solidFill>
                  <a:srgbClr val="ABB2BF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600" dirty="0">
                <a:solidFill>
                  <a:srgbClr val="D19A66"/>
                </a:solidFill>
                <a:latin typeface="Consolas" panose="020B0609020204030204" pitchFamily="49" charset="0"/>
              </a:rPr>
              <a:t>2</a:t>
            </a:r>
            <a:r>
              <a:rPr lang="en-US" altLang="zh-TW" sz="1600" dirty="0">
                <a:solidFill>
                  <a:srgbClr val="ABB2BF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600" dirty="0">
                <a:solidFill>
                  <a:srgbClr val="D19A66"/>
                </a:solidFill>
                <a:latin typeface="Consolas" panose="020B0609020204030204" pitchFamily="49" charset="0"/>
              </a:rPr>
              <a:t>3</a:t>
            </a:r>
            <a:r>
              <a:rPr lang="en-US" altLang="zh-TW" sz="1600" dirty="0">
                <a:solidFill>
                  <a:srgbClr val="ABB2BF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600" dirty="0">
                <a:solidFill>
                  <a:srgbClr val="D19A66"/>
                </a:solidFill>
                <a:latin typeface="Consolas" panose="020B0609020204030204" pitchFamily="49" charset="0"/>
              </a:rPr>
              <a:t>4</a:t>
            </a:r>
            <a:r>
              <a:rPr lang="en-US" altLang="zh-TW" sz="1600" dirty="0">
                <a:solidFill>
                  <a:srgbClr val="ABB2BF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600" dirty="0">
                <a:solidFill>
                  <a:srgbClr val="D19A66"/>
                </a:solidFill>
                <a:latin typeface="Consolas" panose="020B0609020204030204" pitchFamily="49" charset="0"/>
              </a:rPr>
              <a:t>5</a:t>
            </a:r>
            <a:r>
              <a:rPr lang="en-US" altLang="zh-TW" sz="1600" dirty="0">
                <a:solidFill>
                  <a:srgbClr val="ABB2BF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altLang="zh-TW" sz="1600" dirty="0">
                <a:solidFill>
                  <a:srgbClr val="C678DD"/>
                </a:solidFill>
                <a:latin typeface="Consolas" panose="020B0609020204030204" pitchFamily="49" charset="0"/>
              </a:rPr>
              <a:t>del</a:t>
            </a:r>
            <a:r>
              <a:rPr lang="en-US" altLang="zh-TW" sz="1600" dirty="0">
                <a:solidFill>
                  <a:srgbClr val="ABB2BF"/>
                </a:solidFill>
                <a:latin typeface="Consolas" panose="020B0609020204030204" pitchFamily="49" charset="0"/>
              </a:rPr>
              <a:t> lst1[</a:t>
            </a:r>
            <a:r>
              <a:rPr lang="en-US" altLang="zh-TW" sz="1600" dirty="0">
                <a:solidFill>
                  <a:srgbClr val="D19A66"/>
                </a:solidFill>
                <a:latin typeface="Consolas" panose="020B0609020204030204" pitchFamily="49" charset="0"/>
              </a:rPr>
              <a:t>2</a:t>
            </a:r>
            <a:r>
              <a:rPr lang="en-US" altLang="zh-TW" sz="1600" dirty="0">
                <a:solidFill>
                  <a:srgbClr val="ABB2BF"/>
                </a:solidFill>
                <a:latin typeface="Consolas" panose="020B0609020204030204" pitchFamily="49" charset="0"/>
              </a:rPr>
              <a:t>]</a:t>
            </a:r>
            <a:endParaRPr lang="en-US" altLang="zh-TW" sz="1600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867400" y="3225225"/>
            <a:ext cx="2895600" cy="58477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zh-TW" sz="1600" dirty="0">
                <a:solidFill>
                  <a:srgbClr val="ABB2BF"/>
                </a:solidFill>
                <a:latin typeface="Consolas" panose="020B0609020204030204" pitchFamily="49" charset="0"/>
              </a:rPr>
              <a:t>lst1 </a:t>
            </a:r>
            <a:r>
              <a:rPr lang="en-US" altLang="zh-TW" sz="1600" dirty="0">
                <a:solidFill>
                  <a:srgbClr val="C678DD"/>
                </a:solidFill>
                <a:latin typeface="Consolas" panose="020B0609020204030204" pitchFamily="49" charset="0"/>
              </a:rPr>
              <a:t>=</a:t>
            </a:r>
            <a:r>
              <a:rPr lang="en-US" altLang="zh-TW" sz="1600" dirty="0">
                <a:solidFill>
                  <a:srgbClr val="ABB2BF"/>
                </a:solidFill>
                <a:latin typeface="Consolas" panose="020B0609020204030204" pitchFamily="49" charset="0"/>
              </a:rPr>
              <a:t> [</a:t>
            </a:r>
            <a:r>
              <a:rPr lang="en-US" altLang="zh-TW" sz="1600" dirty="0">
                <a:solidFill>
                  <a:srgbClr val="D19A66"/>
                </a:solidFill>
                <a:latin typeface="Consolas" panose="020B0609020204030204" pitchFamily="49" charset="0"/>
              </a:rPr>
              <a:t>1</a:t>
            </a:r>
            <a:r>
              <a:rPr lang="en-US" altLang="zh-TW" sz="1600" dirty="0">
                <a:solidFill>
                  <a:srgbClr val="ABB2BF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600" dirty="0">
                <a:solidFill>
                  <a:srgbClr val="D19A66"/>
                </a:solidFill>
                <a:latin typeface="Consolas" panose="020B0609020204030204" pitchFamily="49" charset="0"/>
              </a:rPr>
              <a:t>5</a:t>
            </a:r>
            <a:r>
              <a:rPr lang="en-US" altLang="zh-TW" sz="1600" dirty="0">
                <a:solidFill>
                  <a:srgbClr val="ABB2BF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altLang="zh-TW" sz="1600" dirty="0">
                <a:solidFill>
                  <a:srgbClr val="ABB2BF"/>
                </a:solidFill>
                <a:latin typeface="Consolas" panose="020B0609020204030204" pitchFamily="49" charset="0"/>
              </a:rPr>
              <a:t>lst1.insert(</a:t>
            </a:r>
            <a:r>
              <a:rPr lang="en-US" altLang="zh-TW" sz="1600" dirty="0">
                <a:solidFill>
                  <a:srgbClr val="D19A66"/>
                </a:solidFill>
                <a:latin typeface="Consolas" panose="020B0609020204030204" pitchFamily="49" charset="0"/>
              </a:rPr>
              <a:t>1, 3</a:t>
            </a:r>
            <a:r>
              <a:rPr lang="en-US" altLang="zh-TW" sz="1600" dirty="0">
                <a:solidFill>
                  <a:srgbClr val="ABB2BF"/>
                </a:solidFill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8" name="矩形 7"/>
          <p:cNvSpPr/>
          <p:nvPr/>
        </p:nvSpPr>
        <p:spPr>
          <a:xfrm>
            <a:off x="5867400" y="4652541"/>
            <a:ext cx="1974274" cy="132343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zh-TW" sz="1600" dirty="0">
                <a:solidFill>
                  <a:srgbClr val="ABB2BF"/>
                </a:solidFill>
                <a:latin typeface="Consolas" panose="020B0609020204030204" pitchFamily="49" charset="0"/>
              </a:rPr>
              <a:t>e1 </a:t>
            </a:r>
            <a:r>
              <a:rPr lang="en-US" altLang="zh-TW" sz="1600" dirty="0">
                <a:solidFill>
                  <a:srgbClr val="C678DD"/>
                </a:solidFill>
                <a:latin typeface="Consolas" panose="020B0609020204030204" pitchFamily="49" charset="0"/>
              </a:rPr>
              <a:t>=</a:t>
            </a:r>
            <a:r>
              <a:rPr lang="en-US" altLang="zh-TW" sz="1600" dirty="0">
                <a:solidFill>
                  <a:srgbClr val="ABB2BF"/>
                </a:solidFill>
                <a:latin typeface="Consolas" panose="020B0609020204030204" pitchFamily="49" charset="0"/>
              </a:rPr>
              <a:t> lst1.pop()</a:t>
            </a:r>
          </a:p>
          <a:p>
            <a:r>
              <a:rPr lang="en-US" altLang="zh-TW" sz="1600" dirty="0">
                <a:solidFill>
                  <a:srgbClr val="56B6C2"/>
                </a:solidFill>
                <a:latin typeface="Consolas" panose="020B0609020204030204" pitchFamily="49" charset="0"/>
              </a:rPr>
              <a:t>print</a:t>
            </a:r>
            <a:r>
              <a:rPr lang="en-US" altLang="zh-TW" sz="1600" dirty="0">
                <a:solidFill>
                  <a:srgbClr val="ABB2BF"/>
                </a:solidFill>
                <a:latin typeface="Consolas" panose="020B0609020204030204" pitchFamily="49" charset="0"/>
              </a:rPr>
              <a:t>(e1, lst1)</a:t>
            </a:r>
          </a:p>
          <a:p>
            <a:br>
              <a:rPr lang="en-US" altLang="zh-TW" sz="1600" dirty="0">
                <a:solidFill>
                  <a:srgbClr val="ABB2BF"/>
                </a:solidFill>
                <a:latin typeface="Consolas" panose="020B0609020204030204" pitchFamily="49" charset="0"/>
              </a:rPr>
            </a:br>
            <a:r>
              <a:rPr lang="en-US" altLang="zh-TW" sz="1600" dirty="0">
                <a:solidFill>
                  <a:srgbClr val="ABB2BF"/>
                </a:solidFill>
                <a:latin typeface="Consolas" panose="020B0609020204030204" pitchFamily="49" charset="0"/>
              </a:rPr>
              <a:t>e2 </a:t>
            </a:r>
            <a:r>
              <a:rPr lang="en-US" altLang="zh-TW" sz="1600" dirty="0">
                <a:solidFill>
                  <a:srgbClr val="C678DD"/>
                </a:solidFill>
                <a:latin typeface="Consolas" panose="020B0609020204030204" pitchFamily="49" charset="0"/>
              </a:rPr>
              <a:t>=</a:t>
            </a:r>
            <a:r>
              <a:rPr lang="en-US" altLang="zh-TW" sz="1600" dirty="0">
                <a:solidFill>
                  <a:srgbClr val="ABB2BF"/>
                </a:solidFill>
                <a:latin typeface="Consolas" panose="020B0609020204030204" pitchFamily="49" charset="0"/>
              </a:rPr>
              <a:t> lst1.pop(</a:t>
            </a:r>
            <a:r>
              <a:rPr lang="en-US" altLang="zh-TW" sz="1600" dirty="0">
                <a:solidFill>
                  <a:srgbClr val="D19A66"/>
                </a:solidFill>
                <a:latin typeface="Consolas" panose="020B0609020204030204" pitchFamily="49" charset="0"/>
              </a:rPr>
              <a:t>1</a:t>
            </a:r>
            <a:r>
              <a:rPr lang="en-US" altLang="zh-TW" sz="1600" dirty="0">
                <a:solidFill>
                  <a:srgbClr val="ABB2BF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zh-TW" sz="1600" dirty="0">
                <a:solidFill>
                  <a:srgbClr val="56B6C2"/>
                </a:solidFill>
                <a:latin typeface="Consolas" panose="020B0609020204030204" pitchFamily="49" charset="0"/>
              </a:rPr>
              <a:t>print</a:t>
            </a:r>
            <a:r>
              <a:rPr lang="en-US" altLang="zh-TW" sz="1600" dirty="0">
                <a:solidFill>
                  <a:srgbClr val="ABB2BF"/>
                </a:solidFill>
                <a:latin typeface="Consolas" panose="020B0609020204030204" pitchFamily="49" charset="0"/>
              </a:rPr>
              <a:t>(e2, lst1)</a:t>
            </a:r>
            <a:endParaRPr lang="en-US" altLang="zh-TW" sz="1600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867400" y="6056520"/>
            <a:ext cx="1981200" cy="58477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zh-TW" sz="1600" dirty="0">
                <a:solidFill>
                  <a:srgbClr val="ABB2BF"/>
                </a:solidFill>
                <a:latin typeface="Consolas" panose="020B0609020204030204" pitchFamily="49" charset="0"/>
              </a:rPr>
              <a:t>lst1.remove(</a:t>
            </a:r>
            <a:r>
              <a:rPr lang="en-US" altLang="zh-TW" sz="1600" dirty="0">
                <a:solidFill>
                  <a:srgbClr val="D19A66"/>
                </a:solidFill>
                <a:latin typeface="Consolas" panose="020B0609020204030204" pitchFamily="49" charset="0"/>
              </a:rPr>
              <a:t>9</a:t>
            </a:r>
            <a:r>
              <a:rPr lang="en-US" altLang="zh-TW" sz="1600" dirty="0">
                <a:solidFill>
                  <a:srgbClr val="ABB2BF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zh-TW" sz="1600" dirty="0">
                <a:solidFill>
                  <a:srgbClr val="56B6C2"/>
                </a:solidFill>
                <a:latin typeface="Consolas" panose="020B0609020204030204" pitchFamily="49" charset="0"/>
              </a:rPr>
              <a:t>print</a:t>
            </a:r>
            <a:r>
              <a:rPr lang="en-US" altLang="zh-TW" sz="1600" dirty="0">
                <a:solidFill>
                  <a:srgbClr val="ABB2BF"/>
                </a:solidFill>
                <a:latin typeface="Consolas" panose="020B0609020204030204" pitchFamily="49" charset="0"/>
              </a:rPr>
              <a:t>(lst1)</a:t>
            </a:r>
            <a:endParaRPr lang="en-US" altLang="zh-TW" sz="1600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90758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E16BF45E-87D5-059E-DBB6-FC7C6AD344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串列函式與方法</a:t>
            </a:r>
            <a:endParaRPr lang="en-US" altLang="zh-TW" dirty="0"/>
          </a:p>
          <a:p>
            <a:pPr lvl="1"/>
            <a:r>
              <a:rPr lang="zh-TW" altLang="en-US" dirty="0"/>
              <a:t>串列函式</a:t>
            </a:r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r>
              <a:rPr lang="zh-TW" altLang="en-US" dirty="0"/>
              <a:t>串列方法</a:t>
            </a:r>
            <a:endParaRPr lang="en-US" altLang="zh-TW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0806C742-2717-A5F0-F54A-05F129669A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>
              <a:defRPr/>
            </a:pPr>
            <a:fld id="{8E43CC5F-1AB8-4BEC-82AC-75ACFB5D3858}" type="slidenum">
              <a:rPr lang="zh-TW" altLang="en-US" smtClean="0"/>
              <a:pPr algn="ctr">
                <a:defRPr/>
              </a:pPr>
              <a:t>11</a:t>
            </a:fld>
            <a:r>
              <a:rPr lang="en-US" altLang="zh-TW" dirty="0"/>
              <a:t>/34</a:t>
            </a:r>
            <a:endParaRPr lang="zh-TW" altLang="en-US" dirty="0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D96F1D5E-6E84-E98D-A0AB-9C3C7DB8C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5723316" cy="523220"/>
          </a:xfrm>
        </p:spPr>
        <p:txBody>
          <a:bodyPr/>
          <a:lstStyle/>
          <a:p>
            <a:r>
              <a:rPr lang="zh-TW" altLang="en-US" dirty="0"/>
              <a:t>字串與容器型別</a:t>
            </a:r>
            <a:r>
              <a:rPr lang="en-US" altLang="zh-TW" dirty="0"/>
              <a:t>—</a:t>
            </a:r>
            <a:r>
              <a:rPr lang="zh-TW" altLang="en-US" dirty="0"/>
              <a:t>串列 </a:t>
            </a:r>
            <a:r>
              <a:rPr lang="en-US" altLang="zh-TW" dirty="0"/>
              <a:t>(List)</a:t>
            </a:r>
            <a:r>
              <a:rPr lang="zh-TW" altLang="en-US" dirty="0"/>
              <a:t> </a:t>
            </a:r>
            <a:r>
              <a:rPr lang="en-US" altLang="zh-TW" dirty="0"/>
              <a:t>(5/5)</a:t>
            </a:r>
            <a:endParaRPr lang="zh-TW" altLang="en-US" dirty="0"/>
          </a:p>
        </p:txBody>
      </p:sp>
      <p:pic>
        <p:nvPicPr>
          <p:cNvPr id="5" name="Picture 2">
            <a:hlinkClick r:id="rId2" action="ppaction://hlinksldjump"/>
            <a:extLst>
              <a:ext uri="{FF2B5EF4-FFF2-40B4-BE49-F238E27FC236}">
                <a16:creationId xmlns:a16="http://schemas.microsoft.com/office/drawing/2014/main" id="{92009F8D-3821-95E6-D21A-406EA4CE2D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91" b="99023" l="1758" r="98438">
                        <a14:foregroundMark x1="1758" y1="60547" x2="6641" y2="35156"/>
                        <a14:foregroundMark x1="76563" y1="586" x2="87695" y2="55469"/>
                        <a14:foregroundMark x1="98438" y1="391" x2="93750" y2="14258"/>
                        <a14:foregroundMark x1="49609" y1="99023" x2="52539" y2="88477"/>
                      </a14:backgroundRemoval>
                    </a14:imgEffect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9700" y="64706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8100" y="1509622"/>
            <a:ext cx="6438900" cy="2442884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3250" y="4420278"/>
            <a:ext cx="6308601" cy="1675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9575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E16BF45E-87D5-059E-DBB6-FC7C6AD344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元組 </a:t>
            </a:r>
            <a:r>
              <a:rPr lang="en-US" altLang="zh-TW" dirty="0"/>
              <a:t>(Tuple)</a:t>
            </a:r>
          </a:p>
          <a:p>
            <a:pPr lvl="1"/>
            <a:r>
              <a:rPr lang="zh-TW" altLang="en-US" dirty="0"/>
              <a:t>唯讀版的串列，每個項目用</a:t>
            </a:r>
            <a:r>
              <a:rPr lang="zh-TW" altLang="en-US" dirty="0">
                <a:solidFill>
                  <a:srgbClr val="FF0000"/>
                </a:solidFill>
              </a:rPr>
              <a:t>逗號</a:t>
            </a:r>
            <a:r>
              <a:rPr lang="en-US" altLang="zh-TW" dirty="0">
                <a:solidFill>
                  <a:srgbClr val="FF0000"/>
                </a:solidFill>
              </a:rPr>
              <a:t>(,)</a:t>
            </a:r>
            <a:r>
              <a:rPr lang="zh-TW" altLang="en-US" dirty="0"/>
              <a:t>分隔</a:t>
            </a:r>
            <a:endParaRPr lang="en-US" altLang="zh-TW" dirty="0">
              <a:solidFill>
                <a:srgbClr val="FF0000"/>
              </a:solidFill>
            </a:endParaRPr>
          </a:p>
          <a:p>
            <a:pPr lvl="1"/>
            <a:r>
              <a:rPr lang="zh-TW" altLang="en-US" dirty="0">
                <a:solidFill>
                  <a:srgbClr val="FF0000"/>
                </a:solidFill>
              </a:rPr>
              <a:t>不允許更改內容</a:t>
            </a:r>
            <a:r>
              <a:rPr lang="zh-TW" altLang="en-US" dirty="0"/>
              <a:t>的資料型別</a:t>
            </a:r>
            <a:endParaRPr lang="en-US" altLang="zh-TW" dirty="0">
              <a:sym typeface="Wingdings" panose="05000000000000000000" pitchFamily="2" charset="2"/>
            </a:endParaRPr>
          </a:p>
          <a:p>
            <a:pPr lvl="2"/>
            <a:r>
              <a:rPr lang="zh-TW" altLang="en-US" dirty="0">
                <a:sym typeface="Wingdings" panose="05000000000000000000" pitchFamily="2" charset="2"/>
              </a:rPr>
              <a:t>∴</a:t>
            </a:r>
            <a:r>
              <a:rPr lang="zh-TW" altLang="en-US" u="sng" dirty="0">
                <a:sym typeface="Wingdings" panose="05000000000000000000" pitchFamily="2" charset="2"/>
              </a:rPr>
              <a:t>走訪元組</a:t>
            </a:r>
            <a:r>
              <a:rPr lang="zh-TW" altLang="en-US" dirty="0">
                <a:sym typeface="Wingdings" panose="05000000000000000000" pitchFamily="2" charset="2"/>
              </a:rPr>
              <a:t>比走訪串列</a:t>
            </a:r>
            <a:r>
              <a:rPr lang="zh-TW" altLang="en-US" u="sng" dirty="0">
                <a:sym typeface="Wingdings" panose="05000000000000000000" pitchFamily="2" charset="2"/>
              </a:rPr>
              <a:t>更有效率</a:t>
            </a:r>
            <a:r>
              <a:rPr lang="zh-TW" altLang="en-US" dirty="0">
                <a:sym typeface="Wingdings" panose="05000000000000000000" pitchFamily="2" charset="2"/>
              </a:rPr>
              <a:t>，輕微增加執行效能</a:t>
            </a:r>
            <a:endParaRPr lang="en-US" altLang="zh-TW" dirty="0">
              <a:sym typeface="Wingdings" panose="05000000000000000000" pitchFamily="2" charset="2"/>
            </a:endParaRPr>
          </a:p>
          <a:p>
            <a:pPr lvl="2"/>
            <a:r>
              <a:rPr lang="zh-TW" altLang="en-US" dirty="0">
                <a:sym typeface="Wingdings" panose="05000000000000000000" pitchFamily="2" charset="2"/>
              </a:rPr>
              <a:t>∴可做為</a:t>
            </a:r>
            <a:r>
              <a:rPr lang="zh-TW" altLang="en-US" u="sng" dirty="0">
                <a:sym typeface="Wingdings" panose="05000000000000000000" pitchFamily="2" charset="2"/>
              </a:rPr>
              <a:t>字典的鍵</a:t>
            </a:r>
            <a:r>
              <a:rPr lang="en-US" altLang="zh-TW" u="sng" dirty="0">
                <a:sym typeface="Wingdings" panose="05000000000000000000" pitchFamily="2" charset="2"/>
              </a:rPr>
              <a:t>(Keys)</a:t>
            </a:r>
            <a:r>
              <a:rPr lang="zh-TW" altLang="en-US" dirty="0">
                <a:sym typeface="Wingdings" panose="05000000000000000000" pitchFamily="2" charset="2"/>
              </a:rPr>
              <a:t>使用，但串列不可以</a:t>
            </a:r>
            <a:endParaRPr lang="en-US" altLang="zh-TW" dirty="0">
              <a:sym typeface="Wingdings" panose="05000000000000000000" pitchFamily="2" charset="2"/>
            </a:endParaRPr>
          </a:p>
          <a:p>
            <a:pPr lvl="2"/>
            <a:r>
              <a:rPr lang="zh-TW" altLang="en-US" dirty="0">
                <a:sym typeface="Wingdings" panose="05000000000000000000" pitchFamily="2" charset="2"/>
              </a:rPr>
              <a:t>若程式需要不允許更改的唯讀串列，可用元組來實作</a:t>
            </a:r>
            <a:endParaRPr lang="en-US" altLang="zh-TW" dirty="0"/>
          </a:p>
          <a:p>
            <a:pPr lvl="2"/>
            <a:endParaRPr lang="en-US" altLang="zh-TW" dirty="0"/>
          </a:p>
          <a:p>
            <a:r>
              <a:rPr lang="zh-TW" altLang="en-US" dirty="0"/>
              <a:t>建立元組</a:t>
            </a:r>
            <a:endParaRPr lang="en-US" altLang="zh-TW" dirty="0"/>
          </a:p>
          <a:p>
            <a:pPr lvl="1"/>
            <a:r>
              <a:rPr lang="zh-TW" altLang="en-US" dirty="0"/>
              <a:t>元組使用</a:t>
            </a:r>
            <a:r>
              <a:rPr lang="zh-TW" altLang="en-US" dirty="0">
                <a:solidFill>
                  <a:srgbClr val="FF0000"/>
                </a:solidFill>
              </a:rPr>
              <a:t>小括號</a:t>
            </a:r>
            <a:r>
              <a:rPr lang="en-US" altLang="zh-TW" dirty="0">
                <a:solidFill>
                  <a:srgbClr val="FF0000"/>
                </a:solidFill>
              </a:rPr>
              <a:t>()</a:t>
            </a:r>
            <a:r>
              <a:rPr lang="zh-TW" altLang="en-US" dirty="0"/>
              <a:t>括起多個項目，每個項目用</a:t>
            </a:r>
            <a:r>
              <a:rPr lang="zh-TW" altLang="en-US" dirty="0">
                <a:solidFill>
                  <a:srgbClr val="FF0000"/>
                </a:solidFill>
              </a:rPr>
              <a:t>逗號</a:t>
            </a:r>
            <a:r>
              <a:rPr lang="en-US" altLang="zh-TW" dirty="0">
                <a:solidFill>
                  <a:srgbClr val="FF0000"/>
                </a:solidFill>
              </a:rPr>
              <a:t>(,)</a:t>
            </a:r>
            <a:r>
              <a:rPr lang="zh-TW" altLang="en-US" dirty="0"/>
              <a:t>分隔</a:t>
            </a:r>
            <a:endParaRPr lang="en-US" altLang="zh-TW" dirty="0"/>
          </a:p>
          <a:p>
            <a:pPr lvl="1"/>
            <a:r>
              <a:rPr lang="zh-TW" altLang="en-US" dirty="0"/>
              <a:t>可以是</a:t>
            </a:r>
            <a:r>
              <a:rPr lang="zh-TW" altLang="en-US" u="sng" dirty="0"/>
              <a:t>相同</a:t>
            </a:r>
            <a:r>
              <a:rPr lang="zh-TW" altLang="en-US" dirty="0"/>
              <a:t>或</a:t>
            </a:r>
            <a:r>
              <a:rPr lang="zh-TW" altLang="en-US" u="sng" dirty="0"/>
              <a:t>不同</a:t>
            </a:r>
            <a:r>
              <a:rPr lang="zh-TW" altLang="en-US" dirty="0"/>
              <a:t>的資料型別</a:t>
            </a:r>
            <a:endParaRPr lang="en-US" altLang="zh-TW" dirty="0"/>
          </a:p>
          <a:p>
            <a:pPr lvl="1"/>
            <a:r>
              <a:rPr lang="zh-TW" altLang="en-US" dirty="0"/>
              <a:t>建立方法</a:t>
            </a:r>
            <a:r>
              <a:rPr lang="zh-TW" altLang="en-US" dirty="0">
                <a:sym typeface="Wingdings" panose="05000000000000000000" pitchFamily="2" charset="2"/>
              </a:rPr>
              <a:t>：</a:t>
            </a:r>
            <a:r>
              <a:rPr lang="zh-TW" altLang="en-US" dirty="0"/>
              <a:t> </a:t>
            </a:r>
            <a:r>
              <a:rPr lang="en-US" altLang="zh-TW" dirty="0">
                <a:sym typeface="Wingdings" panose="05000000000000000000" pitchFamily="2" charset="2"/>
              </a:rPr>
              <a:t>(1) </a:t>
            </a:r>
            <a:r>
              <a:rPr lang="zh-TW" altLang="en-US" dirty="0">
                <a:sym typeface="Wingdings" panose="05000000000000000000" pitchFamily="2" charset="2"/>
              </a:rPr>
              <a:t>使用</a:t>
            </a:r>
            <a:r>
              <a:rPr lang="zh-TW" altLang="en-US" dirty="0">
                <a:solidFill>
                  <a:srgbClr val="00B0F0"/>
                </a:solidFill>
                <a:sym typeface="Wingdings" panose="05000000000000000000" pitchFamily="2" charset="2"/>
              </a:rPr>
              <a:t>指定敘述</a:t>
            </a:r>
            <a:r>
              <a:rPr lang="zh-TW" altLang="en-US" dirty="0">
                <a:sym typeface="Wingdings" panose="05000000000000000000" pitchFamily="2" charset="2"/>
              </a:rPr>
              <a:t>；</a:t>
            </a:r>
            <a:r>
              <a:rPr lang="en-US" altLang="zh-TW" dirty="0">
                <a:sym typeface="Wingdings" panose="05000000000000000000" pitchFamily="2" charset="2"/>
              </a:rPr>
              <a:t>(2) </a:t>
            </a:r>
            <a:r>
              <a:rPr lang="zh-TW" altLang="en-US" dirty="0">
                <a:sym typeface="Wingdings" panose="05000000000000000000" pitchFamily="2" charset="2"/>
              </a:rPr>
              <a:t>使用</a:t>
            </a:r>
            <a:r>
              <a:rPr lang="en-US" altLang="zh-TW" dirty="0">
                <a:solidFill>
                  <a:srgbClr val="00B0F0"/>
                </a:solidFill>
                <a:sym typeface="Wingdings" panose="05000000000000000000" pitchFamily="2" charset="2"/>
              </a:rPr>
              <a:t>tuple()</a:t>
            </a:r>
          </a:p>
          <a:p>
            <a:endParaRPr lang="en-US" altLang="zh-TW" dirty="0"/>
          </a:p>
          <a:p>
            <a:pPr marL="0" indent="0">
              <a:buNone/>
            </a:pPr>
            <a:endParaRPr lang="en-US" altLang="zh-TW" sz="1800" dirty="0"/>
          </a:p>
          <a:p>
            <a:pPr marL="0" indent="0">
              <a:buNone/>
            </a:pPr>
            <a:endParaRPr lang="en-US" altLang="zh-TW" sz="1800" dirty="0"/>
          </a:p>
          <a:p>
            <a:r>
              <a:rPr lang="zh-TW" altLang="en-US" dirty="0"/>
              <a:t>輸出元組</a:t>
            </a:r>
            <a:endParaRPr lang="en-US" altLang="zh-TW" dirty="0"/>
          </a:p>
          <a:p>
            <a:pPr lvl="1"/>
            <a:r>
              <a:rPr lang="zh-TW" altLang="en-US" dirty="0"/>
              <a:t>使用</a:t>
            </a:r>
            <a:r>
              <a:rPr lang="en-US" altLang="zh-TW" dirty="0">
                <a:solidFill>
                  <a:srgbClr val="FF0000"/>
                </a:solidFill>
              </a:rPr>
              <a:t>print()</a:t>
            </a:r>
            <a:r>
              <a:rPr lang="zh-TW" altLang="en-US" dirty="0"/>
              <a:t>函式輸出內容</a:t>
            </a:r>
            <a:endParaRPr lang="en-US" altLang="zh-TW" dirty="0"/>
          </a:p>
          <a:p>
            <a:pPr lvl="2"/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0806C742-2717-A5F0-F54A-05F129669A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>
              <a:defRPr/>
            </a:pPr>
            <a:fld id="{8E43CC5F-1AB8-4BEC-82AC-75ACFB5D3858}" type="slidenum">
              <a:rPr lang="zh-TW" altLang="en-US" smtClean="0"/>
              <a:pPr algn="ctr">
                <a:defRPr/>
              </a:pPr>
              <a:t>12</a:t>
            </a:fld>
            <a:r>
              <a:rPr lang="en-US" altLang="zh-TW" dirty="0"/>
              <a:t>/34</a:t>
            </a:r>
            <a:endParaRPr lang="zh-TW" altLang="en-US" dirty="0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D96F1D5E-6E84-E98D-A0AB-9C3C7DB8C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5912471" cy="523220"/>
          </a:xfrm>
        </p:spPr>
        <p:txBody>
          <a:bodyPr/>
          <a:lstStyle/>
          <a:p>
            <a:r>
              <a:rPr lang="zh-TW" altLang="en-US" kern="0" dirty="0"/>
              <a:t>字串與容器型別</a:t>
            </a:r>
            <a:r>
              <a:rPr lang="en-US" altLang="zh-TW" dirty="0"/>
              <a:t>—</a:t>
            </a:r>
            <a:r>
              <a:rPr lang="zh-TW" altLang="en-US" dirty="0"/>
              <a:t>元組 </a:t>
            </a:r>
            <a:r>
              <a:rPr lang="en-US" altLang="zh-TW" dirty="0"/>
              <a:t>(Tuple)(1/3)</a:t>
            </a:r>
            <a:endParaRPr lang="zh-TW" altLang="en-US" dirty="0"/>
          </a:p>
        </p:txBody>
      </p:sp>
      <p:pic>
        <p:nvPicPr>
          <p:cNvPr id="5" name="Picture 2">
            <a:hlinkClick r:id="rId2" action="ppaction://hlinksldjump"/>
            <a:extLst>
              <a:ext uri="{FF2B5EF4-FFF2-40B4-BE49-F238E27FC236}">
                <a16:creationId xmlns:a16="http://schemas.microsoft.com/office/drawing/2014/main" id="{92009F8D-3821-95E6-D21A-406EA4CE2D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91" b="99023" l="1758" r="98438">
                        <a14:foregroundMark x1="1758" y1="60547" x2="6641" y2="35156"/>
                        <a14:foregroundMark x1="76563" y1="586" x2="87695" y2="55469"/>
                        <a14:foregroundMark x1="98438" y1="391" x2="93750" y2="14258"/>
                        <a14:foregroundMark x1="49609" y1="99023" x2="52539" y2="88477"/>
                      </a14:backgroundRemoval>
                    </a14:imgEffect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9700" y="64706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/>
          <p:cNvSpPr/>
          <p:nvPr/>
        </p:nvSpPr>
        <p:spPr>
          <a:xfrm>
            <a:off x="2286000" y="4704109"/>
            <a:ext cx="4724400" cy="107721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fr-FR" altLang="zh-TW" sz="1600" dirty="0">
                <a:solidFill>
                  <a:srgbClr val="ABB2BF"/>
                </a:solidFill>
                <a:latin typeface="Consolas" panose="020B0609020204030204" pitchFamily="49" charset="0"/>
              </a:rPr>
              <a:t>t1 </a:t>
            </a:r>
            <a:r>
              <a:rPr lang="fr-FR" altLang="zh-TW" sz="1600" dirty="0">
                <a:solidFill>
                  <a:srgbClr val="C678DD"/>
                </a:solidFill>
                <a:latin typeface="Consolas" panose="020B0609020204030204" pitchFamily="49" charset="0"/>
              </a:rPr>
              <a:t>=</a:t>
            </a:r>
            <a:r>
              <a:rPr lang="fr-FR" altLang="zh-TW" sz="1600" dirty="0">
                <a:solidFill>
                  <a:srgbClr val="ABB2BF"/>
                </a:solidFill>
                <a:latin typeface="Consolas" panose="020B0609020204030204" pitchFamily="49" charset="0"/>
              </a:rPr>
              <a:t> (</a:t>
            </a:r>
            <a:r>
              <a:rPr lang="fr-FR" altLang="zh-TW" sz="1600" dirty="0">
                <a:solidFill>
                  <a:srgbClr val="D19A66"/>
                </a:solidFill>
                <a:latin typeface="Consolas" panose="020B0609020204030204" pitchFamily="49" charset="0"/>
              </a:rPr>
              <a:t>1</a:t>
            </a:r>
            <a:r>
              <a:rPr lang="fr-FR" altLang="zh-TW" sz="1600" dirty="0">
                <a:solidFill>
                  <a:srgbClr val="ABB2BF"/>
                </a:solidFill>
                <a:latin typeface="Consolas" panose="020B0609020204030204" pitchFamily="49" charset="0"/>
              </a:rPr>
              <a:t>, </a:t>
            </a:r>
            <a:r>
              <a:rPr lang="fr-FR" altLang="zh-TW" sz="1600" dirty="0">
                <a:solidFill>
                  <a:srgbClr val="D19A66"/>
                </a:solidFill>
                <a:latin typeface="Consolas" panose="020B0609020204030204" pitchFamily="49" charset="0"/>
              </a:rPr>
              <a:t>2</a:t>
            </a:r>
            <a:r>
              <a:rPr lang="fr-FR" altLang="zh-TW" sz="1600" dirty="0">
                <a:solidFill>
                  <a:srgbClr val="ABB2BF"/>
                </a:solidFill>
                <a:latin typeface="Consolas" panose="020B0609020204030204" pitchFamily="49" charset="0"/>
              </a:rPr>
              <a:t>, </a:t>
            </a:r>
            <a:r>
              <a:rPr lang="fr-FR" altLang="zh-TW" sz="1600" dirty="0">
                <a:solidFill>
                  <a:srgbClr val="D19A66"/>
                </a:solidFill>
                <a:latin typeface="Consolas" panose="020B0609020204030204" pitchFamily="49" charset="0"/>
              </a:rPr>
              <a:t>3</a:t>
            </a:r>
            <a:r>
              <a:rPr lang="fr-FR" altLang="zh-TW" sz="1600" dirty="0">
                <a:solidFill>
                  <a:srgbClr val="ABB2BF"/>
                </a:solidFill>
                <a:latin typeface="Consolas" panose="020B0609020204030204" pitchFamily="49" charset="0"/>
              </a:rPr>
              <a:t>, </a:t>
            </a:r>
            <a:r>
              <a:rPr lang="fr-FR" altLang="zh-TW" sz="1600" dirty="0">
                <a:solidFill>
                  <a:srgbClr val="D19A66"/>
                </a:solidFill>
                <a:latin typeface="Consolas" panose="020B0609020204030204" pitchFamily="49" charset="0"/>
              </a:rPr>
              <a:t>4</a:t>
            </a:r>
            <a:r>
              <a:rPr lang="fr-FR" altLang="zh-TW" sz="1600" dirty="0">
                <a:solidFill>
                  <a:srgbClr val="ABB2BF"/>
                </a:solidFill>
                <a:latin typeface="Consolas" panose="020B0609020204030204" pitchFamily="49" charset="0"/>
              </a:rPr>
              <a:t>, </a:t>
            </a:r>
            <a:r>
              <a:rPr lang="fr-FR" altLang="zh-TW" sz="1600" dirty="0">
                <a:solidFill>
                  <a:srgbClr val="D19A66"/>
                </a:solidFill>
                <a:latin typeface="Consolas" panose="020B0609020204030204" pitchFamily="49" charset="0"/>
              </a:rPr>
              <a:t>5</a:t>
            </a:r>
            <a:r>
              <a:rPr lang="fr-FR" altLang="zh-TW" sz="1600" dirty="0">
                <a:solidFill>
                  <a:srgbClr val="ABB2BF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fr-FR" altLang="zh-TW" sz="1600" dirty="0">
                <a:solidFill>
                  <a:srgbClr val="ABB2BF"/>
                </a:solidFill>
                <a:latin typeface="Consolas" panose="020B0609020204030204" pitchFamily="49" charset="0"/>
              </a:rPr>
              <a:t>t2 </a:t>
            </a:r>
            <a:r>
              <a:rPr lang="fr-FR" altLang="zh-TW" sz="1600" dirty="0">
                <a:solidFill>
                  <a:srgbClr val="C678DD"/>
                </a:solidFill>
                <a:latin typeface="Consolas" panose="020B0609020204030204" pitchFamily="49" charset="0"/>
              </a:rPr>
              <a:t>=</a:t>
            </a:r>
            <a:r>
              <a:rPr lang="fr-FR" altLang="zh-TW" sz="1600" dirty="0">
                <a:solidFill>
                  <a:srgbClr val="ABB2BF"/>
                </a:solidFill>
                <a:latin typeface="Consolas" panose="020B0609020204030204" pitchFamily="49" charset="0"/>
              </a:rPr>
              <a:t> (</a:t>
            </a:r>
            <a:r>
              <a:rPr lang="fr-FR" altLang="zh-TW" sz="1600" dirty="0">
                <a:solidFill>
                  <a:srgbClr val="D19A66"/>
                </a:solidFill>
                <a:latin typeface="Consolas" panose="020B0609020204030204" pitchFamily="49" charset="0"/>
              </a:rPr>
              <a:t>1</a:t>
            </a:r>
            <a:r>
              <a:rPr lang="fr-FR" altLang="zh-TW" sz="1600" dirty="0">
                <a:solidFill>
                  <a:srgbClr val="ABB2BF"/>
                </a:solidFill>
                <a:latin typeface="Consolas" panose="020B0609020204030204" pitchFamily="49" charset="0"/>
              </a:rPr>
              <a:t>, </a:t>
            </a:r>
            <a:r>
              <a:rPr lang="fr-FR" altLang="zh-TW" sz="1600" dirty="0">
                <a:solidFill>
                  <a:srgbClr val="98C379"/>
                </a:solidFill>
                <a:latin typeface="Consolas" panose="020B0609020204030204" pitchFamily="49" charset="0"/>
              </a:rPr>
              <a:t>"Joe"</a:t>
            </a:r>
            <a:r>
              <a:rPr lang="fr-FR" altLang="zh-TW" sz="1600" dirty="0">
                <a:solidFill>
                  <a:srgbClr val="ABB2BF"/>
                </a:solidFill>
                <a:latin typeface="Consolas" panose="020B0609020204030204" pitchFamily="49" charset="0"/>
              </a:rPr>
              <a:t>, </a:t>
            </a:r>
            <a:r>
              <a:rPr lang="fr-FR" altLang="zh-TW" sz="1600" dirty="0">
                <a:solidFill>
                  <a:srgbClr val="D19A66"/>
                </a:solidFill>
                <a:latin typeface="Consolas" panose="020B0609020204030204" pitchFamily="49" charset="0"/>
              </a:rPr>
              <a:t>3.5</a:t>
            </a:r>
            <a:r>
              <a:rPr lang="fr-FR" altLang="zh-TW" sz="1600" dirty="0">
                <a:solidFill>
                  <a:srgbClr val="ABB2BF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fr-FR" altLang="zh-TW" sz="1600" dirty="0">
                <a:solidFill>
                  <a:srgbClr val="ABB2BF"/>
                </a:solidFill>
                <a:latin typeface="Consolas" panose="020B0609020204030204" pitchFamily="49" charset="0"/>
              </a:rPr>
              <a:t>t3 </a:t>
            </a:r>
            <a:r>
              <a:rPr lang="fr-FR" altLang="zh-TW" sz="1600" dirty="0">
                <a:solidFill>
                  <a:srgbClr val="C678DD"/>
                </a:solidFill>
                <a:latin typeface="Consolas" panose="020B0609020204030204" pitchFamily="49" charset="0"/>
              </a:rPr>
              <a:t>=</a:t>
            </a:r>
            <a:r>
              <a:rPr lang="fr-FR" altLang="zh-TW" sz="1600" dirty="0">
                <a:solidFill>
                  <a:srgbClr val="ABB2BF"/>
                </a:solidFill>
                <a:latin typeface="Consolas" panose="020B0609020204030204" pitchFamily="49" charset="0"/>
              </a:rPr>
              <a:t> </a:t>
            </a:r>
            <a:r>
              <a:rPr lang="fr-FR" altLang="zh-TW" sz="1600" dirty="0">
                <a:solidFill>
                  <a:srgbClr val="56B6C2"/>
                </a:solidFill>
                <a:latin typeface="Consolas" panose="020B0609020204030204" pitchFamily="49" charset="0"/>
              </a:rPr>
              <a:t>tuple</a:t>
            </a:r>
            <a:r>
              <a:rPr lang="fr-FR" altLang="zh-TW" sz="1600" dirty="0">
                <a:solidFill>
                  <a:srgbClr val="ABB2BF"/>
                </a:solidFill>
                <a:latin typeface="Consolas" panose="020B0609020204030204" pitchFamily="49" charset="0"/>
              </a:rPr>
              <a:t>([</a:t>
            </a:r>
            <a:r>
              <a:rPr lang="fr-FR" altLang="zh-TW" sz="1600" dirty="0">
                <a:solidFill>
                  <a:srgbClr val="98C379"/>
                </a:solidFill>
                <a:latin typeface="Consolas" panose="020B0609020204030204" pitchFamily="49" charset="0"/>
              </a:rPr>
              <a:t>"tom"</a:t>
            </a:r>
            <a:r>
              <a:rPr lang="fr-FR" altLang="zh-TW" sz="1600" dirty="0">
                <a:solidFill>
                  <a:srgbClr val="ABB2BF"/>
                </a:solidFill>
                <a:latin typeface="Consolas" panose="020B0609020204030204" pitchFamily="49" charset="0"/>
              </a:rPr>
              <a:t>, </a:t>
            </a:r>
            <a:r>
              <a:rPr lang="fr-FR" altLang="zh-TW" sz="1600" dirty="0">
                <a:solidFill>
                  <a:srgbClr val="98C379"/>
                </a:solidFill>
                <a:latin typeface="Consolas" panose="020B0609020204030204" pitchFamily="49" charset="0"/>
              </a:rPr>
              <a:t>"sherry"</a:t>
            </a:r>
            <a:r>
              <a:rPr lang="fr-FR" altLang="zh-TW" sz="1600" dirty="0">
                <a:solidFill>
                  <a:srgbClr val="ABB2BF"/>
                </a:solidFill>
                <a:latin typeface="Consolas" panose="020B0609020204030204" pitchFamily="49" charset="0"/>
              </a:rPr>
              <a:t>, </a:t>
            </a:r>
            <a:r>
              <a:rPr lang="fr-FR" altLang="zh-TW" sz="1600" dirty="0">
                <a:solidFill>
                  <a:srgbClr val="98C379"/>
                </a:solidFill>
                <a:latin typeface="Consolas" panose="020B0609020204030204" pitchFamily="49" charset="0"/>
              </a:rPr>
              <a:t>"jay"</a:t>
            </a:r>
            <a:r>
              <a:rPr lang="fr-FR" altLang="zh-TW" sz="1600" dirty="0">
                <a:solidFill>
                  <a:srgbClr val="ABB2BF"/>
                </a:solidFill>
                <a:latin typeface="Consolas" panose="020B0609020204030204" pitchFamily="49" charset="0"/>
              </a:rPr>
              <a:t>])</a:t>
            </a:r>
          </a:p>
          <a:p>
            <a:r>
              <a:rPr lang="fr-FR" altLang="zh-TW" sz="1600" dirty="0">
                <a:solidFill>
                  <a:srgbClr val="ABB2BF"/>
                </a:solidFill>
                <a:latin typeface="Consolas" panose="020B0609020204030204" pitchFamily="49" charset="0"/>
              </a:rPr>
              <a:t>t4 </a:t>
            </a:r>
            <a:r>
              <a:rPr lang="fr-FR" altLang="zh-TW" sz="1600" dirty="0">
                <a:solidFill>
                  <a:srgbClr val="C678DD"/>
                </a:solidFill>
                <a:latin typeface="Consolas" panose="020B0609020204030204" pitchFamily="49" charset="0"/>
              </a:rPr>
              <a:t>=</a:t>
            </a:r>
            <a:r>
              <a:rPr lang="fr-FR" altLang="zh-TW" sz="1600" dirty="0">
                <a:solidFill>
                  <a:srgbClr val="ABB2BF"/>
                </a:solidFill>
                <a:latin typeface="Consolas" panose="020B0609020204030204" pitchFamily="49" charset="0"/>
              </a:rPr>
              <a:t> </a:t>
            </a:r>
            <a:r>
              <a:rPr lang="fr-FR" altLang="zh-TW" sz="1600" dirty="0">
                <a:solidFill>
                  <a:srgbClr val="56B6C2"/>
                </a:solidFill>
                <a:latin typeface="Consolas" panose="020B0609020204030204" pitchFamily="49" charset="0"/>
              </a:rPr>
              <a:t>tuple</a:t>
            </a:r>
            <a:r>
              <a:rPr lang="fr-FR" altLang="zh-TW" sz="1600" dirty="0">
                <a:solidFill>
                  <a:srgbClr val="ABB2BF"/>
                </a:solidFill>
                <a:latin typeface="Consolas" panose="020B0609020204030204" pitchFamily="49" charset="0"/>
              </a:rPr>
              <a:t>(</a:t>
            </a:r>
            <a:r>
              <a:rPr lang="fr-FR" altLang="zh-TW" sz="1600" dirty="0">
                <a:solidFill>
                  <a:srgbClr val="98C379"/>
                </a:solidFill>
                <a:latin typeface="Consolas" panose="020B0609020204030204" pitchFamily="49" charset="0"/>
              </a:rPr>
              <a:t>'python'</a:t>
            </a:r>
            <a:r>
              <a:rPr lang="fr-FR" altLang="zh-TW" sz="1600" dirty="0">
                <a:solidFill>
                  <a:srgbClr val="ABB2BF"/>
                </a:solidFill>
                <a:latin typeface="Consolas" panose="020B0609020204030204" pitchFamily="49" charset="0"/>
              </a:rPr>
              <a:t>)</a:t>
            </a:r>
            <a:endParaRPr lang="fr-FR" altLang="zh-TW" sz="1600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091100" y="5842307"/>
            <a:ext cx="2919300" cy="86177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fr-FR" altLang="zh-TW" sz="1600" dirty="0">
                <a:solidFill>
                  <a:srgbClr val="56B6C2"/>
                </a:solidFill>
                <a:latin typeface="Consolas" panose="020B0609020204030204" pitchFamily="49" charset="0"/>
              </a:rPr>
              <a:t>print</a:t>
            </a:r>
            <a:r>
              <a:rPr lang="fr-FR" altLang="zh-TW" sz="1600" dirty="0">
                <a:solidFill>
                  <a:srgbClr val="ABB2BF"/>
                </a:solidFill>
                <a:latin typeface="Consolas" panose="020B0609020204030204" pitchFamily="49" charset="0"/>
              </a:rPr>
              <a:t>(t1)</a:t>
            </a:r>
          </a:p>
          <a:p>
            <a:r>
              <a:rPr lang="fr-FR" altLang="zh-TW" sz="1600" dirty="0">
                <a:solidFill>
                  <a:srgbClr val="56B6C2"/>
                </a:solidFill>
                <a:latin typeface="Consolas" panose="020B0609020204030204" pitchFamily="49" charset="0"/>
              </a:rPr>
              <a:t>print</a:t>
            </a:r>
            <a:r>
              <a:rPr lang="fr-FR" altLang="zh-TW" sz="1600" dirty="0">
                <a:solidFill>
                  <a:srgbClr val="ABB2BF"/>
                </a:solidFill>
                <a:latin typeface="Consolas" panose="020B0609020204030204" pitchFamily="49" charset="0"/>
              </a:rPr>
              <a:t>(t2, t3)</a:t>
            </a:r>
          </a:p>
          <a:p>
            <a:r>
              <a:rPr lang="fr-FR" altLang="zh-TW" sz="1600" dirty="0">
                <a:solidFill>
                  <a:srgbClr val="56B6C2"/>
                </a:solidFill>
                <a:latin typeface="Consolas" panose="020B0609020204030204" pitchFamily="49" charset="0"/>
              </a:rPr>
              <a:t>print</a:t>
            </a:r>
            <a:r>
              <a:rPr lang="fr-FR" altLang="zh-TW" sz="1600" dirty="0">
                <a:solidFill>
                  <a:srgbClr val="ABB2BF"/>
                </a:solidFill>
                <a:latin typeface="Consolas" panose="020B0609020204030204" pitchFamily="49" charset="0"/>
              </a:rPr>
              <a:t>(</a:t>
            </a:r>
            <a:r>
              <a:rPr lang="fr-FR" altLang="zh-TW" sz="1600" dirty="0">
                <a:solidFill>
                  <a:srgbClr val="98C379"/>
                </a:solidFill>
                <a:latin typeface="Consolas" panose="020B0609020204030204" pitchFamily="49" charset="0"/>
              </a:rPr>
              <a:t>'t4 = '</a:t>
            </a:r>
            <a:r>
              <a:rPr lang="fr-FR" altLang="zh-TW" sz="1600" dirty="0">
                <a:solidFill>
                  <a:srgbClr val="ABB2BF"/>
                </a:solidFill>
                <a:latin typeface="Consolas" panose="020B0609020204030204" pitchFamily="49" charset="0"/>
              </a:rPr>
              <a:t> </a:t>
            </a:r>
            <a:r>
              <a:rPr lang="fr-FR" altLang="zh-TW" sz="1600" dirty="0">
                <a:solidFill>
                  <a:srgbClr val="C678DD"/>
                </a:solidFill>
                <a:latin typeface="Consolas" panose="020B0609020204030204" pitchFamily="49" charset="0"/>
              </a:rPr>
              <a:t>+</a:t>
            </a:r>
            <a:r>
              <a:rPr lang="fr-FR" altLang="zh-TW" sz="1600" dirty="0">
                <a:solidFill>
                  <a:srgbClr val="ABB2BF"/>
                </a:solidFill>
                <a:latin typeface="Consolas" panose="020B0609020204030204" pitchFamily="49" charset="0"/>
              </a:rPr>
              <a:t> </a:t>
            </a:r>
            <a:r>
              <a:rPr lang="fr-FR" altLang="zh-TW" sz="1600" dirty="0">
                <a:solidFill>
                  <a:srgbClr val="56B6C2"/>
                </a:solidFill>
                <a:latin typeface="Consolas" panose="020B0609020204030204" pitchFamily="49" charset="0"/>
              </a:rPr>
              <a:t>str</a:t>
            </a:r>
            <a:r>
              <a:rPr lang="fr-FR" altLang="zh-TW" sz="1600" dirty="0">
                <a:solidFill>
                  <a:srgbClr val="ABB2BF"/>
                </a:solidFill>
                <a:latin typeface="Consolas" panose="020B0609020204030204" pitchFamily="49" charset="0"/>
              </a:rPr>
              <a:t>(t4))</a:t>
            </a:r>
            <a:endParaRPr lang="fr-FR" altLang="zh-TW" sz="1600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74665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E16BF45E-87D5-059E-DBB6-FC7C6AD344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存取和走訪元組項目</a:t>
            </a:r>
            <a:endParaRPr lang="en-US" altLang="zh-TW" dirty="0"/>
          </a:p>
          <a:p>
            <a:pPr lvl="1"/>
            <a:r>
              <a:rPr lang="zh-TW" altLang="en-US" dirty="0">
                <a:solidFill>
                  <a:srgbClr val="00B0F0"/>
                </a:solidFill>
              </a:rPr>
              <a:t>取出</a:t>
            </a:r>
            <a:r>
              <a:rPr lang="zh-TW" altLang="en-US" dirty="0"/>
              <a:t>元組項目</a:t>
            </a:r>
            <a:endParaRPr lang="en-US" altLang="zh-TW" dirty="0"/>
          </a:p>
          <a:p>
            <a:pPr lvl="2"/>
            <a:r>
              <a:rPr lang="zh-TW" altLang="en-US" dirty="0"/>
              <a:t>使用</a:t>
            </a:r>
            <a:r>
              <a:rPr lang="en-US" altLang="zh-TW" dirty="0">
                <a:solidFill>
                  <a:srgbClr val="FF0000"/>
                </a:solidFill>
              </a:rPr>
              <a:t>[ ]</a:t>
            </a:r>
            <a:r>
              <a:rPr lang="zh-TW" altLang="en-US" dirty="0">
                <a:solidFill>
                  <a:srgbClr val="FF0000"/>
                </a:solidFill>
              </a:rPr>
              <a:t>索引運算子</a:t>
            </a:r>
            <a:r>
              <a:rPr lang="zh-TW" altLang="en-US" dirty="0"/>
              <a:t>，</a:t>
            </a:r>
            <a:r>
              <a:rPr lang="zh-TW" altLang="en-US" dirty="0">
                <a:solidFill>
                  <a:srgbClr val="FF0000"/>
                </a:solidFill>
              </a:rPr>
              <a:t>索引值從</a:t>
            </a:r>
            <a:r>
              <a:rPr lang="en-US" altLang="zh-TW" dirty="0">
                <a:solidFill>
                  <a:srgbClr val="FF0000"/>
                </a:solidFill>
              </a:rPr>
              <a:t>0</a:t>
            </a:r>
            <a:r>
              <a:rPr lang="zh-TW" altLang="en-US" dirty="0">
                <a:solidFill>
                  <a:srgbClr val="FF0000"/>
                </a:solidFill>
              </a:rPr>
              <a:t>開始</a:t>
            </a:r>
            <a:r>
              <a:rPr lang="zh-TW" altLang="en-US" dirty="0"/>
              <a:t>，也可以是負值</a:t>
            </a:r>
            <a:r>
              <a:rPr lang="en-US" altLang="zh-TW" dirty="0"/>
              <a:t>(</a:t>
            </a:r>
            <a:r>
              <a:rPr lang="zh-TW" altLang="en-US" dirty="0"/>
              <a:t>倒著計數</a:t>
            </a:r>
            <a:r>
              <a:rPr lang="en-US" altLang="zh-TW" dirty="0"/>
              <a:t>)</a:t>
            </a:r>
          </a:p>
          <a:p>
            <a:pPr lvl="2"/>
            <a:r>
              <a:rPr lang="zh-TW" altLang="en-US" dirty="0"/>
              <a:t>範例：</a:t>
            </a:r>
            <a:endParaRPr lang="en-US" altLang="zh-TW" dirty="0"/>
          </a:p>
          <a:p>
            <a:pPr lvl="1"/>
            <a:endParaRPr lang="en-US" altLang="zh-TW" dirty="0">
              <a:solidFill>
                <a:srgbClr val="00B0F0"/>
              </a:solidFill>
            </a:endParaRPr>
          </a:p>
          <a:p>
            <a:pPr lvl="1"/>
            <a:endParaRPr lang="en-US" altLang="zh-TW" dirty="0">
              <a:solidFill>
                <a:srgbClr val="00B0F0"/>
              </a:solidFill>
            </a:endParaRPr>
          </a:p>
          <a:p>
            <a:pPr lvl="1"/>
            <a:endParaRPr lang="en-US" altLang="zh-TW" dirty="0">
              <a:solidFill>
                <a:srgbClr val="00B0F0"/>
              </a:solidFill>
            </a:endParaRPr>
          </a:p>
          <a:p>
            <a:pPr lvl="1"/>
            <a:endParaRPr lang="en-US" altLang="zh-TW" dirty="0">
              <a:solidFill>
                <a:srgbClr val="00B0F0"/>
              </a:solidFill>
            </a:endParaRPr>
          </a:p>
          <a:p>
            <a:pPr lvl="1"/>
            <a:endParaRPr lang="en-US" altLang="zh-TW" dirty="0">
              <a:solidFill>
                <a:srgbClr val="00B0F0"/>
              </a:solidFill>
            </a:endParaRPr>
          </a:p>
          <a:p>
            <a:pPr lvl="1"/>
            <a:r>
              <a:rPr lang="zh-TW" altLang="en-US" dirty="0">
                <a:solidFill>
                  <a:srgbClr val="00B0F0"/>
                </a:solidFill>
              </a:rPr>
              <a:t>走訪</a:t>
            </a:r>
            <a:r>
              <a:rPr lang="zh-TW" altLang="en-US" dirty="0"/>
              <a:t>元組項目</a:t>
            </a:r>
            <a:endParaRPr lang="en-US" altLang="zh-TW" dirty="0"/>
          </a:p>
          <a:p>
            <a:pPr lvl="2"/>
            <a:r>
              <a:rPr lang="zh-TW" altLang="en-US" dirty="0"/>
              <a:t>使用</a:t>
            </a:r>
            <a:r>
              <a:rPr lang="en-US" altLang="zh-TW" dirty="0">
                <a:solidFill>
                  <a:srgbClr val="FF0000"/>
                </a:solidFill>
              </a:rPr>
              <a:t>for</a:t>
            </a:r>
            <a:r>
              <a:rPr lang="zh-TW" altLang="en-US" dirty="0">
                <a:solidFill>
                  <a:srgbClr val="FF0000"/>
                </a:solidFill>
              </a:rPr>
              <a:t>迴圈</a:t>
            </a:r>
            <a:r>
              <a:rPr lang="zh-TW" altLang="en-US" dirty="0"/>
              <a:t>走訪元組中的每個項目</a:t>
            </a:r>
            <a:endParaRPr lang="en-US" altLang="zh-TW" dirty="0"/>
          </a:p>
          <a:p>
            <a:pPr lvl="2"/>
            <a:r>
              <a:rPr lang="zh-TW" altLang="en-US" dirty="0"/>
              <a:t>範例：</a:t>
            </a:r>
            <a:endParaRPr lang="en-US" altLang="zh-TW" dirty="0"/>
          </a:p>
          <a:p>
            <a:pPr lvl="2"/>
            <a:endParaRPr lang="en-US" altLang="zh-TW" dirty="0"/>
          </a:p>
          <a:p>
            <a:pPr marL="914400" lvl="2" indent="0">
              <a:buNone/>
            </a:pPr>
            <a:endParaRPr lang="en-US" altLang="zh-TW" dirty="0"/>
          </a:p>
          <a:p>
            <a:pPr lvl="1"/>
            <a:endParaRPr lang="en-US" altLang="zh-TW" dirty="0"/>
          </a:p>
          <a:p>
            <a:pPr lvl="2"/>
            <a:endParaRPr lang="en-US" altLang="zh-TW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0806C742-2717-A5F0-F54A-05F129669A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>
              <a:defRPr/>
            </a:pPr>
            <a:fld id="{8E43CC5F-1AB8-4BEC-82AC-75ACFB5D3858}" type="slidenum">
              <a:rPr lang="zh-TW" altLang="en-US" smtClean="0"/>
              <a:pPr algn="ctr">
                <a:defRPr/>
              </a:pPr>
              <a:t>13</a:t>
            </a:fld>
            <a:r>
              <a:rPr lang="en-US" altLang="zh-TW" dirty="0"/>
              <a:t>/34</a:t>
            </a:r>
            <a:endParaRPr lang="zh-TW" altLang="en-US" dirty="0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D96F1D5E-6E84-E98D-A0AB-9C3C7DB8C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5912471" cy="523220"/>
          </a:xfrm>
        </p:spPr>
        <p:txBody>
          <a:bodyPr/>
          <a:lstStyle/>
          <a:p>
            <a:r>
              <a:rPr lang="zh-TW" altLang="en-US" dirty="0"/>
              <a:t>字串與容器型別</a:t>
            </a:r>
            <a:r>
              <a:rPr lang="en-US" altLang="zh-TW" dirty="0"/>
              <a:t>—</a:t>
            </a:r>
            <a:r>
              <a:rPr lang="zh-TW" altLang="en-US" dirty="0"/>
              <a:t>元組 </a:t>
            </a:r>
            <a:r>
              <a:rPr lang="en-US" altLang="zh-TW" dirty="0"/>
              <a:t>(Tuple)(2/3)</a:t>
            </a:r>
            <a:endParaRPr lang="zh-TW" altLang="en-US" dirty="0"/>
          </a:p>
        </p:txBody>
      </p:sp>
      <p:pic>
        <p:nvPicPr>
          <p:cNvPr id="5" name="Picture 2">
            <a:hlinkClick r:id="rId2" action="ppaction://hlinksldjump"/>
            <a:extLst>
              <a:ext uri="{FF2B5EF4-FFF2-40B4-BE49-F238E27FC236}">
                <a16:creationId xmlns:a16="http://schemas.microsoft.com/office/drawing/2014/main" id="{92009F8D-3821-95E6-D21A-406EA4CE2D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91" b="99023" l="1758" r="98438">
                        <a14:foregroundMark x1="1758" y1="60547" x2="6641" y2="35156"/>
                        <a14:foregroundMark x1="76563" y1="586" x2="87695" y2="55469"/>
                        <a14:foregroundMark x1="98438" y1="391" x2="93750" y2="14258"/>
                        <a14:foregroundMark x1="49609" y1="99023" x2="52539" y2="88477"/>
                      </a14:backgroundRemoval>
                    </a14:imgEffect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9700" y="64706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832DBF03-926C-1B8E-139B-E72AD216EDF5}"/>
              </a:ext>
            </a:extLst>
          </p:cNvPr>
          <p:cNvSpPr txBox="1"/>
          <p:nvPr/>
        </p:nvSpPr>
        <p:spPr>
          <a:xfrm>
            <a:off x="3276600" y="1905000"/>
            <a:ext cx="2733748" cy="147732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fr-FR" altLang="zh-TW" dirty="0">
                <a:solidFill>
                  <a:srgbClr val="ABB2BF"/>
                </a:solidFill>
                <a:latin typeface="Consolas" panose="020B0609020204030204" pitchFamily="49" charset="0"/>
              </a:rPr>
              <a:t>t1 </a:t>
            </a:r>
            <a:r>
              <a:rPr lang="fr-FR" altLang="zh-TW" dirty="0">
                <a:solidFill>
                  <a:srgbClr val="C678DD"/>
                </a:solidFill>
                <a:latin typeface="Consolas" panose="020B0609020204030204" pitchFamily="49" charset="0"/>
              </a:rPr>
              <a:t>=</a:t>
            </a:r>
            <a:r>
              <a:rPr lang="fr-FR" altLang="zh-TW" dirty="0">
                <a:solidFill>
                  <a:srgbClr val="ABB2BF"/>
                </a:solidFill>
                <a:latin typeface="Consolas" panose="020B0609020204030204" pitchFamily="49" charset="0"/>
              </a:rPr>
              <a:t> (</a:t>
            </a:r>
            <a:r>
              <a:rPr lang="fr-FR" altLang="zh-TW" dirty="0">
                <a:solidFill>
                  <a:srgbClr val="D19A66"/>
                </a:solidFill>
                <a:latin typeface="Consolas" panose="020B0609020204030204" pitchFamily="49" charset="0"/>
              </a:rPr>
              <a:t>1</a:t>
            </a:r>
            <a:r>
              <a:rPr lang="fr-FR" altLang="zh-TW" dirty="0">
                <a:solidFill>
                  <a:srgbClr val="ABB2BF"/>
                </a:solidFill>
                <a:latin typeface="Consolas" panose="020B0609020204030204" pitchFamily="49" charset="0"/>
              </a:rPr>
              <a:t>, </a:t>
            </a:r>
            <a:r>
              <a:rPr lang="fr-FR" altLang="zh-TW" dirty="0">
                <a:solidFill>
                  <a:srgbClr val="D19A66"/>
                </a:solidFill>
                <a:latin typeface="Consolas" panose="020B0609020204030204" pitchFamily="49" charset="0"/>
              </a:rPr>
              <a:t>2</a:t>
            </a:r>
            <a:r>
              <a:rPr lang="fr-FR" altLang="zh-TW" dirty="0">
                <a:solidFill>
                  <a:srgbClr val="ABB2BF"/>
                </a:solidFill>
                <a:latin typeface="Consolas" panose="020B0609020204030204" pitchFamily="49" charset="0"/>
              </a:rPr>
              <a:t>, </a:t>
            </a:r>
            <a:r>
              <a:rPr lang="fr-FR" altLang="zh-TW" dirty="0">
                <a:solidFill>
                  <a:srgbClr val="D19A66"/>
                </a:solidFill>
                <a:latin typeface="Consolas" panose="020B0609020204030204" pitchFamily="49" charset="0"/>
              </a:rPr>
              <a:t>3</a:t>
            </a:r>
            <a:r>
              <a:rPr lang="fr-FR" altLang="zh-TW" dirty="0">
                <a:solidFill>
                  <a:srgbClr val="ABB2BF"/>
                </a:solidFill>
                <a:latin typeface="Consolas" panose="020B0609020204030204" pitchFamily="49" charset="0"/>
              </a:rPr>
              <a:t>, </a:t>
            </a:r>
            <a:r>
              <a:rPr lang="fr-FR" altLang="zh-TW" dirty="0">
                <a:solidFill>
                  <a:srgbClr val="D19A66"/>
                </a:solidFill>
                <a:latin typeface="Consolas" panose="020B0609020204030204" pitchFamily="49" charset="0"/>
              </a:rPr>
              <a:t>4</a:t>
            </a:r>
            <a:r>
              <a:rPr lang="fr-FR" altLang="zh-TW" dirty="0">
                <a:solidFill>
                  <a:srgbClr val="ABB2BF"/>
                </a:solidFill>
                <a:latin typeface="Consolas" panose="020B0609020204030204" pitchFamily="49" charset="0"/>
              </a:rPr>
              <a:t>, </a:t>
            </a:r>
            <a:r>
              <a:rPr lang="fr-FR" altLang="zh-TW" dirty="0">
                <a:solidFill>
                  <a:srgbClr val="D19A66"/>
                </a:solidFill>
                <a:latin typeface="Consolas" panose="020B0609020204030204" pitchFamily="49" charset="0"/>
              </a:rPr>
              <a:t>5</a:t>
            </a:r>
            <a:r>
              <a:rPr lang="fr-FR" altLang="zh-TW" dirty="0">
                <a:solidFill>
                  <a:srgbClr val="ABB2BF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fr-FR" altLang="zh-TW" dirty="0">
                <a:solidFill>
                  <a:srgbClr val="56B6C2"/>
                </a:solidFill>
                <a:latin typeface="Consolas" panose="020B0609020204030204" pitchFamily="49" charset="0"/>
              </a:rPr>
              <a:t>print</a:t>
            </a:r>
            <a:r>
              <a:rPr lang="fr-FR" altLang="zh-TW" dirty="0">
                <a:solidFill>
                  <a:srgbClr val="ABB2BF"/>
                </a:solidFill>
                <a:latin typeface="Consolas" panose="020B0609020204030204" pitchFamily="49" charset="0"/>
              </a:rPr>
              <a:t>(t1[</a:t>
            </a:r>
            <a:r>
              <a:rPr lang="fr-FR" altLang="zh-TW" dirty="0">
                <a:solidFill>
                  <a:srgbClr val="D19A66"/>
                </a:solidFill>
                <a:latin typeface="Consolas" panose="020B0609020204030204" pitchFamily="49" charset="0"/>
              </a:rPr>
              <a:t>0</a:t>
            </a:r>
            <a:r>
              <a:rPr lang="fr-FR" altLang="zh-TW" dirty="0">
                <a:solidFill>
                  <a:srgbClr val="ABB2BF"/>
                </a:solidFill>
                <a:latin typeface="Consolas" panose="020B0609020204030204" pitchFamily="49" charset="0"/>
              </a:rPr>
              <a:t>])</a:t>
            </a:r>
          </a:p>
          <a:p>
            <a:r>
              <a:rPr lang="fr-FR" altLang="zh-TW" dirty="0">
                <a:solidFill>
                  <a:srgbClr val="56B6C2"/>
                </a:solidFill>
                <a:latin typeface="Consolas" panose="020B0609020204030204" pitchFamily="49" charset="0"/>
              </a:rPr>
              <a:t>print</a:t>
            </a:r>
            <a:r>
              <a:rPr lang="fr-FR" altLang="zh-TW" dirty="0">
                <a:solidFill>
                  <a:srgbClr val="ABB2BF"/>
                </a:solidFill>
                <a:latin typeface="Consolas" panose="020B0609020204030204" pitchFamily="49" charset="0"/>
              </a:rPr>
              <a:t>(t1[</a:t>
            </a:r>
            <a:r>
              <a:rPr lang="fr-FR" altLang="zh-TW" dirty="0">
                <a:solidFill>
                  <a:srgbClr val="D19A66"/>
                </a:solidFill>
                <a:latin typeface="Consolas" panose="020B0609020204030204" pitchFamily="49" charset="0"/>
              </a:rPr>
              <a:t>1</a:t>
            </a:r>
            <a:r>
              <a:rPr lang="fr-FR" altLang="zh-TW" dirty="0">
                <a:solidFill>
                  <a:srgbClr val="ABB2BF"/>
                </a:solidFill>
                <a:latin typeface="Consolas" panose="020B0609020204030204" pitchFamily="49" charset="0"/>
              </a:rPr>
              <a:t>])</a:t>
            </a:r>
          </a:p>
          <a:p>
            <a:r>
              <a:rPr lang="fr-FR" altLang="zh-TW" dirty="0">
                <a:solidFill>
                  <a:srgbClr val="56B6C2"/>
                </a:solidFill>
                <a:latin typeface="Consolas" panose="020B0609020204030204" pitchFamily="49" charset="0"/>
              </a:rPr>
              <a:t>print</a:t>
            </a:r>
            <a:r>
              <a:rPr lang="fr-FR" altLang="zh-TW" dirty="0">
                <a:solidFill>
                  <a:srgbClr val="ABB2BF"/>
                </a:solidFill>
                <a:latin typeface="Consolas" panose="020B0609020204030204" pitchFamily="49" charset="0"/>
              </a:rPr>
              <a:t>(t1[</a:t>
            </a:r>
            <a:r>
              <a:rPr lang="fr-FR" altLang="zh-TW" dirty="0">
                <a:solidFill>
                  <a:srgbClr val="C678DD"/>
                </a:solidFill>
                <a:latin typeface="Consolas" panose="020B0609020204030204" pitchFamily="49" charset="0"/>
              </a:rPr>
              <a:t>-</a:t>
            </a:r>
            <a:r>
              <a:rPr lang="fr-FR" altLang="zh-TW" dirty="0">
                <a:solidFill>
                  <a:srgbClr val="D19A66"/>
                </a:solidFill>
                <a:latin typeface="Consolas" panose="020B0609020204030204" pitchFamily="49" charset="0"/>
              </a:rPr>
              <a:t>1</a:t>
            </a:r>
            <a:r>
              <a:rPr lang="fr-FR" altLang="zh-TW" dirty="0">
                <a:solidFill>
                  <a:srgbClr val="ABB2BF"/>
                </a:solidFill>
                <a:latin typeface="Consolas" panose="020B0609020204030204" pitchFamily="49" charset="0"/>
              </a:rPr>
              <a:t>])</a:t>
            </a:r>
          </a:p>
          <a:p>
            <a:r>
              <a:rPr lang="fr-FR" altLang="zh-TW" dirty="0">
                <a:solidFill>
                  <a:srgbClr val="56B6C2"/>
                </a:solidFill>
                <a:latin typeface="Consolas" panose="020B0609020204030204" pitchFamily="49" charset="0"/>
              </a:rPr>
              <a:t>print</a:t>
            </a:r>
            <a:r>
              <a:rPr lang="fr-FR" altLang="zh-TW" dirty="0">
                <a:solidFill>
                  <a:srgbClr val="ABB2BF"/>
                </a:solidFill>
                <a:latin typeface="Consolas" panose="020B0609020204030204" pitchFamily="49" charset="0"/>
              </a:rPr>
              <a:t>(t1[</a:t>
            </a:r>
            <a:r>
              <a:rPr lang="fr-FR" altLang="zh-TW" dirty="0">
                <a:solidFill>
                  <a:srgbClr val="C678DD"/>
                </a:solidFill>
                <a:latin typeface="Consolas" panose="020B0609020204030204" pitchFamily="49" charset="0"/>
              </a:rPr>
              <a:t>-</a:t>
            </a:r>
            <a:r>
              <a:rPr lang="fr-FR" altLang="zh-TW" dirty="0">
                <a:solidFill>
                  <a:srgbClr val="D19A66"/>
                </a:solidFill>
                <a:latin typeface="Consolas" panose="020B0609020204030204" pitchFamily="49" charset="0"/>
              </a:rPr>
              <a:t>2</a:t>
            </a:r>
            <a:r>
              <a:rPr lang="fr-FR" altLang="zh-TW" dirty="0">
                <a:solidFill>
                  <a:srgbClr val="ABB2BF"/>
                </a:solidFill>
                <a:latin typeface="Consolas" panose="020B0609020204030204" pitchFamily="49" charset="0"/>
              </a:rPr>
              <a:t>])</a:t>
            </a:r>
            <a:endParaRPr lang="fr-FR" altLang="zh-TW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233774" y="4887494"/>
            <a:ext cx="2819400" cy="92333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de-DE" altLang="zh-TW" dirty="0">
                <a:solidFill>
                  <a:srgbClr val="ABB2BF"/>
                </a:solidFill>
                <a:latin typeface="Consolas" panose="020B0609020204030204" pitchFamily="49" charset="0"/>
              </a:rPr>
              <a:t>t1 </a:t>
            </a:r>
            <a:r>
              <a:rPr lang="de-DE" altLang="zh-TW" dirty="0">
                <a:solidFill>
                  <a:srgbClr val="C678DD"/>
                </a:solidFill>
                <a:latin typeface="Consolas" panose="020B0609020204030204" pitchFamily="49" charset="0"/>
              </a:rPr>
              <a:t>=</a:t>
            </a:r>
            <a:r>
              <a:rPr lang="de-DE" altLang="zh-TW" dirty="0">
                <a:solidFill>
                  <a:srgbClr val="ABB2BF"/>
                </a:solidFill>
                <a:latin typeface="Consolas" panose="020B0609020204030204" pitchFamily="49" charset="0"/>
              </a:rPr>
              <a:t> (</a:t>
            </a:r>
            <a:r>
              <a:rPr lang="de-DE" altLang="zh-TW" dirty="0">
                <a:solidFill>
                  <a:srgbClr val="D19A66"/>
                </a:solidFill>
                <a:latin typeface="Consolas" panose="020B0609020204030204" pitchFamily="49" charset="0"/>
              </a:rPr>
              <a:t>1</a:t>
            </a:r>
            <a:r>
              <a:rPr lang="de-DE" altLang="zh-TW" dirty="0">
                <a:solidFill>
                  <a:srgbClr val="ABB2BF"/>
                </a:solidFill>
                <a:latin typeface="Consolas" panose="020B0609020204030204" pitchFamily="49" charset="0"/>
              </a:rPr>
              <a:t>, </a:t>
            </a:r>
            <a:r>
              <a:rPr lang="de-DE" altLang="zh-TW" dirty="0">
                <a:solidFill>
                  <a:srgbClr val="D19A66"/>
                </a:solidFill>
                <a:latin typeface="Consolas" panose="020B0609020204030204" pitchFamily="49" charset="0"/>
              </a:rPr>
              <a:t>2</a:t>
            </a:r>
            <a:r>
              <a:rPr lang="de-DE" altLang="zh-TW" dirty="0">
                <a:solidFill>
                  <a:srgbClr val="ABB2BF"/>
                </a:solidFill>
                <a:latin typeface="Consolas" panose="020B0609020204030204" pitchFamily="49" charset="0"/>
              </a:rPr>
              <a:t>, </a:t>
            </a:r>
            <a:r>
              <a:rPr lang="de-DE" altLang="zh-TW" dirty="0">
                <a:solidFill>
                  <a:srgbClr val="D19A66"/>
                </a:solidFill>
                <a:latin typeface="Consolas" panose="020B0609020204030204" pitchFamily="49" charset="0"/>
              </a:rPr>
              <a:t>3</a:t>
            </a:r>
            <a:r>
              <a:rPr lang="de-DE" altLang="zh-TW" dirty="0">
                <a:solidFill>
                  <a:srgbClr val="ABB2BF"/>
                </a:solidFill>
                <a:latin typeface="Consolas" panose="020B0609020204030204" pitchFamily="49" charset="0"/>
              </a:rPr>
              <a:t>, </a:t>
            </a:r>
            <a:r>
              <a:rPr lang="de-DE" altLang="zh-TW" dirty="0">
                <a:solidFill>
                  <a:srgbClr val="D19A66"/>
                </a:solidFill>
                <a:latin typeface="Consolas" panose="020B0609020204030204" pitchFamily="49" charset="0"/>
              </a:rPr>
              <a:t>4</a:t>
            </a:r>
            <a:r>
              <a:rPr lang="de-DE" altLang="zh-TW" dirty="0">
                <a:solidFill>
                  <a:srgbClr val="ABB2BF"/>
                </a:solidFill>
                <a:latin typeface="Consolas" panose="020B0609020204030204" pitchFamily="49" charset="0"/>
              </a:rPr>
              <a:t>, </a:t>
            </a:r>
            <a:r>
              <a:rPr lang="de-DE" altLang="zh-TW" dirty="0">
                <a:solidFill>
                  <a:srgbClr val="D19A66"/>
                </a:solidFill>
                <a:latin typeface="Consolas" panose="020B0609020204030204" pitchFamily="49" charset="0"/>
              </a:rPr>
              <a:t>5</a:t>
            </a:r>
            <a:r>
              <a:rPr lang="de-DE" altLang="zh-TW" dirty="0">
                <a:solidFill>
                  <a:srgbClr val="ABB2BF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de-DE" altLang="zh-TW" dirty="0">
                <a:solidFill>
                  <a:srgbClr val="C678DD"/>
                </a:solidFill>
                <a:latin typeface="Consolas" panose="020B0609020204030204" pitchFamily="49" charset="0"/>
              </a:rPr>
              <a:t>for</a:t>
            </a:r>
            <a:r>
              <a:rPr lang="de-DE" altLang="zh-TW" dirty="0">
                <a:solidFill>
                  <a:srgbClr val="ABB2BF"/>
                </a:solidFill>
                <a:latin typeface="Consolas" panose="020B0609020204030204" pitchFamily="49" charset="0"/>
              </a:rPr>
              <a:t> e </a:t>
            </a:r>
            <a:r>
              <a:rPr lang="de-DE" altLang="zh-TW" dirty="0">
                <a:solidFill>
                  <a:srgbClr val="C678DD"/>
                </a:solidFill>
                <a:latin typeface="Consolas" panose="020B0609020204030204" pitchFamily="49" charset="0"/>
              </a:rPr>
              <a:t>in</a:t>
            </a:r>
            <a:r>
              <a:rPr lang="de-DE" altLang="zh-TW" dirty="0">
                <a:solidFill>
                  <a:srgbClr val="ABB2BF"/>
                </a:solidFill>
                <a:latin typeface="Consolas" panose="020B0609020204030204" pitchFamily="49" charset="0"/>
              </a:rPr>
              <a:t> t1:</a:t>
            </a:r>
          </a:p>
          <a:p>
            <a:r>
              <a:rPr lang="de-DE" altLang="zh-TW" dirty="0">
                <a:solidFill>
                  <a:srgbClr val="ABB2BF"/>
                </a:solidFill>
                <a:latin typeface="Consolas" panose="020B0609020204030204" pitchFamily="49" charset="0"/>
              </a:rPr>
              <a:t>    </a:t>
            </a:r>
            <a:r>
              <a:rPr lang="de-DE" altLang="zh-TW" dirty="0">
                <a:solidFill>
                  <a:srgbClr val="56B6C2"/>
                </a:solidFill>
                <a:latin typeface="Consolas" panose="020B0609020204030204" pitchFamily="49" charset="0"/>
              </a:rPr>
              <a:t>print</a:t>
            </a:r>
            <a:r>
              <a:rPr lang="de-DE" altLang="zh-TW" dirty="0">
                <a:solidFill>
                  <a:srgbClr val="ABB2BF"/>
                </a:solidFill>
                <a:latin typeface="Consolas" panose="020B0609020204030204" pitchFamily="49" charset="0"/>
              </a:rPr>
              <a:t>(e, </a:t>
            </a:r>
            <a:r>
              <a:rPr lang="de-DE" altLang="zh-TW" dirty="0">
                <a:solidFill>
                  <a:srgbClr val="D19A66"/>
                </a:solidFill>
                <a:latin typeface="Consolas" panose="020B0609020204030204" pitchFamily="49" charset="0"/>
              </a:rPr>
              <a:t>end</a:t>
            </a:r>
            <a:r>
              <a:rPr lang="de-DE" altLang="zh-TW" dirty="0">
                <a:solidFill>
                  <a:srgbClr val="C678DD"/>
                </a:solidFill>
                <a:latin typeface="Consolas" panose="020B0609020204030204" pitchFamily="49" charset="0"/>
              </a:rPr>
              <a:t>=</a:t>
            </a:r>
            <a:r>
              <a:rPr lang="de-DE" altLang="zh-TW" dirty="0">
                <a:solidFill>
                  <a:srgbClr val="98C379"/>
                </a:solidFill>
                <a:latin typeface="Consolas" panose="020B0609020204030204" pitchFamily="49" charset="0"/>
              </a:rPr>
              <a:t>""</a:t>
            </a:r>
            <a:r>
              <a:rPr lang="de-DE" altLang="zh-TW" dirty="0">
                <a:solidFill>
                  <a:srgbClr val="ABB2BF"/>
                </a:solidFill>
                <a:latin typeface="Consolas" panose="020B0609020204030204" pitchFamily="49" charset="0"/>
              </a:rPr>
              <a:t>)</a:t>
            </a:r>
            <a:endParaRPr lang="de-DE" altLang="zh-TW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08680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E16BF45E-87D5-059E-DBB6-FC7C6AD344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元組函式與方法</a:t>
            </a:r>
            <a:endParaRPr lang="en-US" altLang="zh-TW" dirty="0"/>
          </a:p>
          <a:p>
            <a:pPr lvl="1"/>
            <a:r>
              <a:rPr lang="zh-TW" altLang="en-US" dirty="0"/>
              <a:t>元組函式</a:t>
            </a:r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r>
              <a:rPr lang="zh-TW" altLang="en-US" dirty="0"/>
              <a:t>元組方法</a:t>
            </a:r>
            <a:endParaRPr lang="en-US" altLang="zh-TW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0806C742-2717-A5F0-F54A-05F129669A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>
              <a:defRPr/>
            </a:pPr>
            <a:fld id="{8E43CC5F-1AB8-4BEC-82AC-75ACFB5D3858}" type="slidenum">
              <a:rPr lang="zh-TW" altLang="en-US" smtClean="0"/>
              <a:pPr algn="ctr">
                <a:defRPr/>
              </a:pPr>
              <a:t>14</a:t>
            </a:fld>
            <a:r>
              <a:rPr lang="en-US" altLang="zh-TW" dirty="0"/>
              <a:t>/34</a:t>
            </a:r>
            <a:endParaRPr lang="zh-TW" altLang="en-US" dirty="0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D96F1D5E-6E84-E98D-A0AB-9C3C7DB8C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5912471" cy="523220"/>
          </a:xfrm>
        </p:spPr>
        <p:txBody>
          <a:bodyPr/>
          <a:lstStyle/>
          <a:p>
            <a:r>
              <a:rPr lang="zh-TW" altLang="en-US" dirty="0"/>
              <a:t>字串與容器型別</a:t>
            </a:r>
            <a:r>
              <a:rPr lang="en-US" altLang="zh-TW" dirty="0"/>
              <a:t>—</a:t>
            </a:r>
            <a:r>
              <a:rPr lang="zh-TW" altLang="en-US" dirty="0"/>
              <a:t>元組 </a:t>
            </a:r>
            <a:r>
              <a:rPr lang="en-US" altLang="zh-TW" dirty="0"/>
              <a:t>(Tuple)(3/3)</a:t>
            </a:r>
            <a:endParaRPr lang="zh-TW" altLang="en-US" dirty="0"/>
          </a:p>
        </p:txBody>
      </p:sp>
      <p:pic>
        <p:nvPicPr>
          <p:cNvPr id="5" name="Picture 2">
            <a:hlinkClick r:id="rId2" action="ppaction://hlinksldjump"/>
            <a:extLst>
              <a:ext uri="{FF2B5EF4-FFF2-40B4-BE49-F238E27FC236}">
                <a16:creationId xmlns:a16="http://schemas.microsoft.com/office/drawing/2014/main" id="{92009F8D-3821-95E6-D21A-406EA4CE2D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91" b="99023" l="1758" r="98438">
                        <a14:foregroundMark x1="1758" y1="60547" x2="6641" y2="35156"/>
                        <a14:foregroundMark x1="76563" y1="586" x2="87695" y2="55469"/>
                        <a14:foregroundMark x1="98438" y1="391" x2="93750" y2="14258"/>
                        <a14:foregroundMark x1="49609" y1="99023" x2="52539" y2="88477"/>
                      </a14:backgroundRemoval>
                    </a14:imgEffect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9700" y="64706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46314"/>
          <a:stretch/>
        </p:blipFill>
        <p:spPr>
          <a:xfrm>
            <a:off x="1371600" y="1648146"/>
            <a:ext cx="7543800" cy="915595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3827268"/>
            <a:ext cx="7320698" cy="1447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191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E16BF45E-87D5-059E-DBB6-FC7C6AD344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字典 </a:t>
            </a:r>
            <a:r>
              <a:rPr lang="en-US" altLang="zh-TW" dirty="0"/>
              <a:t>(Dictionary)</a:t>
            </a:r>
          </a:p>
          <a:p>
            <a:pPr lvl="1"/>
            <a:r>
              <a:rPr lang="zh-TW" altLang="en-US" dirty="0"/>
              <a:t>儲存鍵值資料的容器型別，可以使用</a:t>
            </a:r>
            <a:r>
              <a:rPr lang="zh-TW" altLang="en-US" dirty="0">
                <a:solidFill>
                  <a:srgbClr val="FF0000"/>
                </a:solidFill>
              </a:rPr>
              <a:t>鍵</a:t>
            </a:r>
            <a:r>
              <a:rPr lang="en-US" altLang="zh-TW" dirty="0">
                <a:solidFill>
                  <a:srgbClr val="FF0000"/>
                </a:solidFill>
              </a:rPr>
              <a:t>(Key)</a:t>
            </a:r>
            <a:r>
              <a:rPr lang="zh-TW" altLang="en-US" dirty="0"/>
              <a:t>取出和更改</a:t>
            </a:r>
            <a:r>
              <a:rPr lang="zh-TW" altLang="en-US" dirty="0">
                <a:solidFill>
                  <a:srgbClr val="FF0000"/>
                </a:solidFill>
              </a:rPr>
              <a:t>值</a:t>
            </a:r>
            <a:r>
              <a:rPr lang="en-US" altLang="zh-TW" dirty="0">
                <a:solidFill>
                  <a:srgbClr val="FF0000"/>
                </a:solidFill>
              </a:rPr>
              <a:t>(Value)</a:t>
            </a:r>
            <a:r>
              <a:rPr lang="zh-TW" altLang="en-US" dirty="0"/>
              <a:t>，或使用鍵新增和刪除項目</a:t>
            </a:r>
            <a:endParaRPr lang="en-US" altLang="zh-TW" dirty="0"/>
          </a:p>
          <a:p>
            <a:pPr lvl="1"/>
            <a:endParaRPr lang="en-US" altLang="zh-TW" dirty="0">
              <a:sym typeface="Wingdings" panose="05000000000000000000" pitchFamily="2" charset="2"/>
            </a:endParaRPr>
          </a:p>
          <a:p>
            <a:r>
              <a:rPr lang="zh-TW" altLang="en-US" dirty="0"/>
              <a:t>建立字典</a:t>
            </a:r>
            <a:endParaRPr lang="en-US" altLang="zh-TW" dirty="0"/>
          </a:p>
          <a:p>
            <a:pPr lvl="1"/>
            <a:r>
              <a:rPr lang="zh-TW" altLang="en-US" dirty="0"/>
              <a:t>字典使用</a:t>
            </a:r>
            <a:r>
              <a:rPr lang="zh-TW" altLang="en-US" dirty="0">
                <a:solidFill>
                  <a:srgbClr val="FF0000"/>
                </a:solidFill>
              </a:rPr>
              <a:t>大括號</a:t>
            </a:r>
            <a:r>
              <a:rPr lang="en-US" altLang="zh-TW" dirty="0">
                <a:solidFill>
                  <a:srgbClr val="FF0000"/>
                </a:solidFill>
              </a:rPr>
              <a:t>{}</a:t>
            </a:r>
            <a:r>
              <a:rPr lang="zh-TW" altLang="en-US" dirty="0"/>
              <a:t>定義成對的</a:t>
            </a:r>
            <a:r>
              <a:rPr lang="zh-TW" altLang="en-US" u="sng" dirty="0"/>
              <a:t>鍵和值</a:t>
            </a:r>
            <a:r>
              <a:rPr lang="en-US" altLang="zh-TW" u="sng" dirty="0"/>
              <a:t>(Key-value Pairs)</a:t>
            </a:r>
            <a:r>
              <a:rPr lang="zh-TW" altLang="en-US" dirty="0"/>
              <a:t>，每一對用</a:t>
            </a:r>
            <a:r>
              <a:rPr lang="zh-TW" altLang="en-US" dirty="0">
                <a:solidFill>
                  <a:srgbClr val="FF0000"/>
                </a:solidFill>
              </a:rPr>
              <a:t>逗號</a:t>
            </a:r>
            <a:r>
              <a:rPr lang="en-US" altLang="zh-TW" dirty="0">
                <a:solidFill>
                  <a:srgbClr val="FF0000"/>
                </a:solidFill>
              </a:rPr>
              <a:t>(,)</a:t>
            </a:r>
            <a:r>
              <a:rPr lang="zh-TW" altLang="en-US" dirty="0"/>
              <a:t>分隔，鍵和值使用</a:t>
            </a:r>
            <a:r>
              <a:rPr lang="zh-TW" altLang="en-US" dirty="0">
                <a:solidFill>
                  <a:srgbClr val="FF0000"/>
                </a:solidFill>
              </a:rPr>
              <a:t>冒號</a:t>
            </a:r>
            <a:r>
              <a:rPr lang="en-US" altLang="zh-TW" dirty="0">
                <a:solidFill>
                  <a:srgbClr val="FF0000"/>
                </a:solidFill>
              </a:rPr>
              <a:t>(:)</a:t>
            </a:r>
            <a:r>
              <a:rPr lang="zh-TW" altLang="en-US" dirty="0"/>
              <a:t>分隔，</a:t>
            </a:r>
            <a:r>
              <a:rPr lang="zh-TW" altLang="en-US" u="sng" dirty="0"/>
              <a:t>鍵必須是唯一</a:t>
            </a:r>
            <a:r>
              <a:rPr lang="zh-TW" altLang="en-US" dirty="0"/>
              <a:t>。</a:t>
            </a:r>
            <a:endParaRPr lang="en-US" altLang="zh-TW" dirty="0"/>
          </a:p>
          <a:p>
            <a:pPr lvl="1"/>
            <a:r>
              <a:rPr lang="zh-TW" altLang="en-US" dirty="0"/>
              <a:t>可以是</a:t>
            </a:r>
            <a:r>
              <a:rPr lang="zh-TW" altLang="en-US" u="sng" dirty="0"/>
              <a:t>相同</a:t>
            </a:r>
            <a:r>
              <a:rPr lang="zh-TW" altLang="en-US" dirty="0"/>
              <a:t>或</a:t>
            </a:r>
            <a:r>
              <a:rPr lang="zh-TW" altLang="en-US" u="sng" dirty="0"/>
              <a:t>不同</a:t>
            </a:r>
            <a:r>
              <a:rPr lang="zh-TW" altLang="en-US" dirty="0"/>
              <a:t>的資料型別，資料型別只能是字串、數值和元組</a:t>
            </a:r>
            <a:endParaRPr lang="en-US" altLang="zh-TW" dirty="0"/>
          </a:p>
          <a:p>
            <a:pPr lvl="1"/>
            <a:r>
              <a:rPr lang="zh-TW" altLang="en-US" dirty="0"/>
              <a:t>建立方法</a:t>
            </a:r>
            <a:r>
              <a:rPr lang="zh-TW" altLang="en-US" dirty="0">
                <a:sym typeface="Wingdings" panose="05000000000000000000" pitchFamily="2" charset="2"/>
              </a:rPr>
              <a:t>：</a:t>
            </a:r>
            <a:r>
              <a:rPr lang="zh-TW" altLang="en-US" dirty="0"/>
              <a:t> </a:t>
            </a:r>
            <a:r>
              <a:rPr lang="en-US" altLang="zh-TW" dirty="0">
                <a:sym typeface="Wingdings" panose="05000000000000000000" pitchFamily="2" charset="2"/>
              </a:rPr>
              <a:t>(1) </a:t>
            </a:r>
            <a:r>
              <a:rPr lang="zh-TW" altLang="en-US" dirty="0">
                <a:sym typeface="Wingdings" panose="05000000000000000000" pitchFamily="2" charset="2"/>
              </a:rPr>
              <a:t>使用</a:t>
            </a:r>
            <a:r>
              <a:rPr lang="zh-TW" altLang="en-US" dirty="0">
                <a:solidFill>
                  <a:srgbClr val="00B0F0"/>
                </a:solidFill>
                <a:sym typeface="Wingdings" panose="05000000000000000000" pitchFamily="2" charset="2"/>
              </a:rPr>
              <a:t>指定敘述</a:t>
            </a:r>
            <a:r>
              <a:rPr lang="zh-TW" altLang="en-US" dirty="0">
                <a:sym typeface="Wingdings" panose="05000000000000000000" pitchFamily="2" charset="2"/>
              </a:rPr>
              <a:t>；</a:t>
            </a:r>
            <a:r>
              <a:rPr lang="en-US" altLang="zh-TW" dirty="0">
                <a:sym typeface="Wingdings" panose="05000000000000000000" pitchFamily="2" charset="2"/>
              </a:rPr>
              <a:t>(2) </a:t>
            </a:r>
            <a:r>
              <a:rPr lang="zh-TW" altLang="en-US" dirty="0">
                <a:sym typeface="Wingdings" panose="05000000000000000000" pitchFamily="2" charset="2"/>
              </a:rPr>
              <a:t>使用</a:t>
            </a:r>
            <a:r>
              <a:rPr lang="en-US" altLang="zh-TW" dirty="0" err="1">
                <a:solidFill>
                  <a:srgbClr val="00B0F0"/>
                </a:solidFill>
                <a:sym typeface="Wingdings" panose="05000000000000000000" pitchFamily="2" charset="2"/>
              </a:rPr>
              <a:t>dict</a:t>
            </a:r>
            <a:r>
              <a:rPr lang="en-US" altLang="zh-TW" dirty="0">
                <a:solidFill>
                  <a:srgbClr val="00B0F0"/>
                </a:solidFill>
                <a:sym typeface="Wingdings" panose="05000000000000000000" pitchFamily="2" charset="2"/>
              </a:rPr>
              <a:t>()</a:t>
            </a:r>
          </a:p>
          <a:p>
            <a:endParaRPr lang="en-US" altLang="zh-TW" dirty="0"/>
          </a:p>
          <a:p>
            <a:pPr marL="0" indent="0">
              <a:buNone/>
            </a:pPr>
            <a:endParaRPr lang="en-US" altLang="zh-TW" sz="1800" dirty="0"/>
          </a:p>
          <a:p>
            <a:pPr marL="0" indent="0">
              <a:buNone/>
            </a:pPr>
            <a:endParaRPr lang="en-US" altLang="zh-TW" sz="1800" dirty="0"/>
          </a:p>
          <a:p>
            <a:r>
              <a:rPr lang="zh-TW" altLang="en-US" dirty="0"/>
              <a:t>輸出字典</a:t>
            </a:r>
            <a:endParaRPr lang="en-US" altLang="zh-TW" dirty="0"/>
          </a:p>
          <a:p>
            <a:pPr lvl="1"/>
            <a:r>
              <a:rPr lang="zh-TW" altLang="en-US" dirty="0"/>
              <a:t>使用</a:t>
            </a:r>
            <a:r>
              <a:rPr lang="en-US" altLang="zh-TW" dirty="0">
                <a:solidFill>
                  <a:srgbClr val="FF0000"/>
                </a:solidFill>
              </a:rPr>
              <a:t>print()</a:t>
            </a:r>
            <a:r>
              <a:rPr lang="zh-TW" altLang="en-US" dirty="0"/>
              <a:t>函式輸出內容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0806C742-2717-A5F0-F54A-05F129669A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>
              <a:defRPr/>
            </a:pPr>
            <a:fld id="{8E43CC5F-1AB8-4BEC-82AC-75ACFB5D3858}" type="slidenum">
              <a:rPr lang="zh-TW" altLang="en-US" smtClean="0"/>
              <a:pPr algn="ctr">
                <a:defRPr/>
              </a:pPr>
              <a:t>15</a:t>
            </a:fld>
            <a:r>
              <a:rPr lang="en-US" altLang="zh-TW" dirty="0"/>
              <a:t>/34</a:t>
            </a:r>
            <a:endParaRPr lang="zh-TW" altLang="en-US" dirty="0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D96F1D5E-6E84-E98D-A0AB-9C3C7DB8C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6609777" cy="523220"/>
          </a:xfrm>
        </p:spPr>
        <p:txBody>
          <a:bodyPr/>
          <a:lstStyle/>
          <a:p>
            <a:r>
              <a:rPr lang="zh-TW" altLang="en-US" kern="0" dirty="0"/>
              <a:t>字串與容器型別</a:t>
            </a:r>
            <a:r>
              <a:rPr lang="en-US" altLang="zh-TW" dirty="0"/>
              <a:t>—</a:t>
            </a:r>
            <a:r>
              <a:rPr lang="zh-TW" altLang="en-US" kern="0" dirty="0"/>
              <a:t>字典 </a:t>
            </a:r>
            <a:r>
              <a:rPr lang="en-US" altLang="zh-TW" kern="0" dirty="0"/>
              <a:t>(Dictionary)</a:t>
            </a:r>
            <a:r>
              <a:rPr lang="en-US" altLang="zh-TW" dirty="0"/>
              <a:t>(1/4)</a:t>
            </a:r>
            <a:endParaRPr lang="zh-TW" altLang="en-US" dirty="0"/>
          </a:p>
        </p:txBody>
      </p:sp>
      <p:pic>
        <p:nvPicPr>
          <p:cNvPr id="5" name="Picture 2">
            <a:hlinkClick r:id="rId2" action="ppaction://hlinksldjump"/>
            <a:extLst>
              <a:ext uri="{FF2B5EF4-FFF2-40B4-BE49-F238E27FC236}">
                <a16:creationId xmlns:a16="http://schemas.microsoft.com/office/drawing/2014/main" id="{F39B678A-0A7A-F9CB-2BF1-BAEDC98BCF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91" b="99023" l="1758" r="98438">
                        <a14:foregroundMark x1="1758" y1="60547" x2="6641" y2="35156"/>
                        <a14:foregroundMark x1="76563" y1="586" x2="87695" y2="55469"/>
                        <a14:foregroundMark x1="98438" y1="391" x2="93750" y2="14258"/>
                        <a14:foregroundMark x1="49609" y1="99023" x2="52539" y2="88477"/>
                      </a14:backgroundRemoval>
                    </a14:imgEffect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9700" y="64706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/>
          <p:cNvSpPr/>
          <p:nvPr/>
        </p:nvSpPr>
        <p:spPr>
          <a:xfrm>
            <a:off x="2320800" y="4038600"/>
            <a:ext cx="6400800" cy="92333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zh-TW">
                <a:solidFill>
                  <a:srgbClr val="ABB2BF"/>
                </a:solidFill>
                <a:latin typeface="Consolas" panose="020B0609020204030204" pitchFamily="49" charset="0"/>
              </a:rPr>
              <a:t>d1 </a:t>
            </a:r>
            <a:r>
              <a:rPr lang="en-US" altLang="zh-TW">
                <a:solidFill>
                  <a:srgbClr val="C678DD"/>
                </a:solidFill>
                <a:latin typeface="Consolas" panose="020B0609020204030204" pitchFamily="49" charset="0"/>
              </a:rPr>
              <a:t>=</a:t>
            </a:r>
            <a:r>
              <a:rPr lang="en-US" altLang="zh-TW">
                <a:solidFill>
                  <a:srgbClr val="ABB2BF"/>
                </a:solidFill>
                <a:latin typeface="Consolas" panose="020B0609020204030204" pitchFamily="49" charset="0"/>
              </a:rPr>
              <a:t> {</a:t>
            </a:r>
            <a:r>
              <a:rPr lang="en-US" altLang="zh-TW">
                <a:solidFill>
                  <a:srgbClr val="D19A66"/>
                </a:solidFill>
                <a:latin typeface="Consolas" panose="020B0609020204030204" pitchFamily="49" charset="0"/>
              </a:rPr>
              <a:t>1</a:t>
            </a:r>
            <a:r>
              <a:rPr lang="en-US" altLang="zh-TW">
                <a:solidFill>
                  <a:srgbClr val="ABB2BF"/>
                </a:solidFill>
                <a:latin typeface="Consolas" panose="020B0609020204030204" pitchFamily="49" charset="0"/>
              </a:rPr>
              <a:t>:</a:t>
            </a:r>
            <a:r>
              <a:rPr lang="en-US" altLang="zh-TW">
                <a:solidFill>
                  <a:srgbClr val="98C379"/>
                </a:solidFill>
                <a:latin typeface="Consolas" panose="020B0609020204030204" pitchFamily="49" charset="0"/>
              </a:rPr>
              <a:t>'apple'</a:t>
            </a:r>
            <a:r>
              <a:rPr lang="en-US" altLang="zh-TW">
                <a:solidFill>
                  <a:srgbClr val="ABB2BF"/>
                </a:solidFill>
                <a:latin typeface="Consolas" panose="020B0609020204030204" pitchFamily="49" charset="0"/>
              </a:rPr>
              <a:t>, </a:t>
            </a:r>
            <a:r>
              <a:rPr lang="en-US" altLang="zh-TW">
                <a:solidFill>
                  <a:srgbClr val="D19A66"/>
                </a:solidFill>
                <a:latin typeface="Consolas" panose="020B0609020204030204" pitchFamily="49" charset="0"/>
              </a:rPr>
              <a:t>2</a:t>
            </a:r>
            <a:r>
              <a:rPr lang="en-US" altLang="zh-TW">
                <a:solidFill>
                  <a:srgbClr val="ABB2BF"/>
                </a:solidFill>
                <a:latin typeface="Consolas" panose="020B0609020204030204" pitchFamily="49" charset="0"/>
              </a:rPr>
              <a:t>:</a:t>
            </a:r>
            <a:r>
              <a:rPr lang="en-US" altLang="zh-TW">
                <a:solidFill>
                  <a:srgbClr val="98C379"/>
                </a:solidFill>
                <a:latin typeface="Consolas" panose="020B0609020204030204" pitchFamily="49" charset="0"/>
              </a:rPr>
              <a:t>'ball'</a:t>
            </a:r>
            <a:r>
              <a:rPr lang="en-US" altLang="zh-TW">
                <a:solidFill>
                  <a:srgbClr val="ABB2BF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altLang="zh-TW">
                <a:solidFill>
                  <a:srgbClr val="ABB2BF"/>
                </a:solidFill>
                <a:latin typeface="Consolas" panose="020B0609020204030204" pitchFamily="49" charset="0"/>
              </a:rPr>
              <a:t>d2 </a:t>
            </a:r>
            <a:r>
              <a:rPr lang="en-US" altLang="zh-TW">
                <a:solidFill>
                  <a:srgbClr val="C678DD"/>
                </a:solidFill>
                <a:latin typeface="Consolas" panose="020B0609020204030204" pitchFamily="49" charset="0"/>
              </a:rPr>
              <a:t>=</a:t>
            </a:r>
            <a:r>
              <a:rPr lang="en-US" altLang="zh-TW">
                <a:solidFill>
                  <a:srgbClr val="ABB2BF"/>
                </a:solidFill>
                <a:latin typeface="Consolas" panose="020B0609020204030204" pitchFamily="49" charset="0"/>
              </a:rPr>
              <a:t> {</a:t>
            </a:r>
            <a:r>
              <a:rPr lang="en-US" altLang="zh-TW">
                <a:solidFill>
                  <a:srgbClr val="98C379"/>
                </a:solidFill>
                <a:latin typeface="Consolas" panose="020B0609020204030204" pitchFamily="49" charset="0"/>
              </a:rPr>
              <a:t>'name'</a:t>
            </a:r>
            <a:r>
              <a:rPr lang="en-US" altLang="zh-TW">
                <a:solidFill>
                  <a:srgbClr val="ABB2BF"/>
                </a:solidFill>
                <a:latin typeface="Consolas" panose="020B0609020204030204" pitchFamily="49" charset="0"/>
              </a:rPr>
              <a:t>: </a:t>
            </a:r>
            <a:r>
              <a:rPr lang="en-US" altLang="zh-TW">
                <a:solidFill>
                  <a:srgbClr val="98C379"/>
                </a:solidFill>
                <a:latin typeface="Consolas" panose="020B0609020204030204" pitchFamily="49" charset="0"/>
              </a:rPr>
              <a:t>'joe'</a:t>
            </a:r>
            <a:r>
              <a:rPr lang="en-US" altLang="zh-TW">
                <a:solidFill>
                  <a:srgbClr val="ABB2BF"/>
                </a:solidFill>
                <a:latin typeface="Consolas" panose="020B0609020204030204" pitchFamily="49" charset="0"/>
              </a:rPr>
              <a:t>, </a:t>
            </a:r>
            <a:r>
              <a:rPr lang="en-US" altLang="zh-TW">
                <a:solidFill>
                  <a:srgbClr val="D19A66"/>
                </a:solidFill>
                <a:latin typeface="Consolas" panose="020B0609020204030204" pitchFamily="49" charset="0"/>
              </a:rPr>
              <a:t>1</a:t>
            </a:r>
            <a:r>
              <a:rPr lang="en-US" altLang="zh-TW">
                <a:solidFill>
                  <a:srgbClr val="ABB2BF"/>
                </a:solidFill>
                <a:latin typeface="Consolas" panose="020B0609020204030204" pitchFamily="49" charset="0"/>
              </a:rPr>
              <a:t>: [</a:t>
            </a:r>
            <a:r>
              <a:rPr lang="en-US" altLang="zh-TW">
                <a:solidFill>
                  <a:srgbClr val="D19A66"/>
                </a:solidFill>
                <a:latin typeface="Consolas" panose="020B0609020204030204" pitchFamily="49" charset="0"/>
              </a:rPr>
              <a:t>2</a:t>
            </a:r>
            <a:r>
              <a:rPr lang="en-US" altLang="zh-TW">
                <a:solidFill>
                  <a:srgbClr val="ABB2BF"/>
                </a:solidFill>
                <a:latin typeface="Consolas" panose="020B0609020204030204" pitchFamily="49" charset="0"/>
              </a:rPr>
              <a:t>, </a:t>
            </a:r>
            <a:r>
              <a:rPr lang="en-US" altLang="zh-TW">
                <a:solidFill>
                  <a:srgbClr val="D19A66"/>
                </a:solidFill>
                <a:latin typeface="Consolas" panose="020B0609020204030204" pitchFamily="49" charset="0"/>
              </a:rPr>
              <a:t>4</a:t>
            </a:r>
            <a:r>
              <a:rPr lang="en-US" altLang="zh-TW">
                <a:solidFill>
                  <a:srgbClr val="ABB2BF"/>
                </a:solidFill>
                <a:latin typeface="Consolas" panose="020B0609020204030204" pitchFamily="49" charset="0"/>
              </a:rPr>
              <a:t>, </a:t>
            </a:r>
            <a:r>
              <a:rPr lang="en-US" altLang="zh-TW">
                <a:solidFill>
                  <a:srgbClr val="D19A66"/>
                </a:solidFill>
                <a:latin typeface="Consolas" panose="020B0609020204030204" pitchFamily="49" charset="0"/>
              </a:rPr>
              <a:t>6</a:t>
            </a:r>
            <a:r>
              <a:rPr lang="en-US" altLang="zh-TW">
                <a:solidFill>
                  <a:srgbClr val="ABB2BF"/>
                </a:solidFill>
                <a:latin typeface="Consolas" panose="020B0609020204030204" pitchFamily="49" charset="0"/>
              </a:rPr>
              <a:t>]}</a:t>
            </a:r>
          </a:p>
          <a:p>
            <a:r>
              <a:rPr lang="en-US" altLang="zh-TW">
                <a:solidFill>
                  <a:srgbClr val="ABB2BF"/>
                </a:solidFill>
                <a:latin typeface="Consolas" panose="020B0609020204030204" pitchFamily="49" charset="0"/>
              </a:rPr>
              <a:t>d3 </a:t>
            </a:r>
            <a:r>
              <a:rPr lang="en-US" altLang="zh-TW">
                <a:solidFill>
                  <a:srgbClr val="C678DD"/>
                </a:solidFill>
                <a:latin typeface="Consolas" panose="020B0609020204030204" pitchFamily="49" charset="0"/>
              </a:rPr>
              <a:t>=</a:t>
            </a:r>
            <a:r>
              <a:rPr lang="en-US" altLang="zh-TW">
                <a:solidFill>
                  <a:srgbClr val="ABB2BF"/>
                </a:solidFill>
                <a:latin typeface="Consolas" panose="020B0609020204030204" pitchFamily="49" charset="0"/>
              </a:rPr>
              <a:t> </a:t>
            </a:r>
            <a:r>
              <a:rPr lang="en-US" altLang="zh-TW">
                <a:solidFill>
                  <a:srgbClr val="56B6C2"/>
                </a:solidFill>
                <a:latin typeface="Consolas" panose="020B0609020204030204" pitchFamily="49" charset="0"/>
              </a:rPr>
              <a:t>dict</a:t>
            </a:r>
            <a:r>
              <a:rPr lang="en-US" altLang="zh-TW">
                <a:solidFill>
                  <a:srgbClr val="ABB2BF"/>
                </a:solidFill>
                <a:latin typeface="Consolas" panose="020B0609020204030204" pitchFamily="49" charset="0"/>
              </a:rPr>
              <a:t>([(</a:t>
            </a:r>
            <a:r>
              <a:rPr lang="en-US" altLang="zh-TW">
                <a:solidFill>
                  <a:srgbClr val="D19A66"/>
                </a:solidFill>
                <a:latin typeface="Consolas" panose="020B0609020204030204" pitchFamily="49" charset="0"/>
              </a:rPr>
              <a:t>1</a:t>
            </a:r>
            <a:r>
              <a:rPr lang="en-US" altLang="zh-TW">
                <a:solidFill>
                  <a:srgbClr val="ABB2BF"/>
                </a:solidFill>
                <a:latin typeface="Consolas" panose="020B0609020204030204" pitchFamily="49" charset="0"/>
              </a:rPr>
              <a:t>, </a:t>
            </a:r>
            <a:r>
              <a:rPr lang="en-US" altLang="zh-TW">
                <a:solidFill>
                  <a:srgbClr val="98C379"/>
                </a:solidFill>
                <a:latin typeface="Consolas" panose="020B0609020204030204" pitchFamily="49" charset="0"/>
              </a:rPr>
              <a:t>"tom"</a:t>
            </a:r>
            <a:r>
              <a:rPr lang="en-US" altLang="zh-TW">
                <a:solidFill>
                  <a:srgbClr val="ABB2BF"/>
                </a:solidFill>
                <a:latin typeface="Consolas" panose="020B0609020204030204" pitchFamily="49" charset="0"/>
              </a:rPr>
              <a:t>), (</a:t>
            </a:r>
            <a:r>
              <a:rPr lang="en-US" altLang="zh-TW">
                <a:solidFill>
                  <a:srgbClr val="D19A66"/>
                </a:solidFill>
                <a:latin typeface="Consolas" panose="020B0609020204030204" pitchFamily="49" charset="0"/>
              </a:rPr>
              <a:t>2</a:t>
            </a:r>
            <a:r>
              <a:rPr lang="en-US" altLang="zh-TW">
                <a:solidFill>
                  <a:srgbClr val="ABB2BF"/>
                </a:solidFill>
                <a:latin typeface="Consolas" panose="020B0609020204030204" pitchFamily="49" charset="0"/>
              </a:rPr>
              <a:t>, </a:t>
            </a:r>
            <a:r>
              <a:rPr lang="en-US" altLang="zh-TW">
                <a:solidFill>
                  <a:srgbClr val="98C379"/>
                </a:solidFill>
                <a:latin typeface="Consolas" panose="020B0609020204030204" pitchFamily="49" charset="0"/>
              </a:rPr>
              <a:t>"mary"</a:t>
            </a:r>
            <a:r>
              <a:rPr lang="en-US" altLang="zh-TW">
                <a:solidFill>
                  <a:srgbClr val="ABB2BF"/>
                </a:solidFill>
                <a:latin typeface="Consolas" panose="020B0609020204030204" pitchFamily="49" charset="0"/>
              </a:rPr>
              <a:t>), (</a:t>
            </a:r>
            <a:r>
              <a:rPr lang="en-US" altLang="zh-TW">
                <a:solidFill>
                  <a:srgbClr val="D19A66"/>
                </a:solidFill>
                <a:latin typeface="Consolas" panose="020B0609020204030204" pitchFamily="49" charset="0"/>
              </a:rPr>
              <a:t>3</a:t>
            </a:r>
            <a:r>
              <a:rPr lang="en-US" altLang="zh-TW">
                <a:solidFill>
                  <a:srgbClr val="ABB2BF"/>
                </a:solidFill>
                <a:latin typeface="Consolas" panose="020B0609020204030204" pitchFamily="49" charset="0"/>
              </a:rPr>
              <a:t>, </a:t>
            </a:r>
            <a:r>
              <a:rPr lang="en-US" altLang="zh-TW">
                <a:solidFill>
                  <a:srgbClr val="98C379"/>
                </a:solidFill>
                <a:latin typeface="Consolas" panose="020B0609020204030204" pitchFamily="49" charset="0"/>
              </a:rPr>
              <a:t>"john"</a:t>
            </a:r>
            <a:r>
              <a:rPr lang="en-US" altLang="zh-TW">
                <a:solidFill>
                  <a:srgbClr val="ABB2BF"/>
                </a:solidFill>
                <a:latin typeface="Consolas" panose="020B0609020204030204" pitchFamily="49" charset="0"/>
              </a:rPr>
              <a:t>)])</a:t>
            </a:r>
            <a:endParaRPr lang="en-US" altLang="zh-TW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882900" y="5598120"/>
            <a:ext cx="3276600" cy="92333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rgbClr val="56B6C2"/>
                </a:solidFill>
                <a:latin typeface="Consolas" panose="020B0609020204030204" pitchFamily="49" charset="0"/>
              </a:rPr>
              <a:t>print</a:t>
            </a:r>
            <a:r>
              <a:rPr lang="en-US" altLang="zh-TW" dirty="0">
                <a:solidFill>
                  <a:srgbClr val="ABB2BF"/>
                </a:solidFill>
                <a:latin typeface="Consolas" panose="020B0609020204030204" pitchFamily="49" charset="0"/>
              </a:rPr>
              <a:t>(d1)</a:t>
            </a:r>
          </a:p>
          <a:p>
            <a:r>
              <a:rPr lang="en-US" altLang="zh-TW" dirty="0">
                <a:solidFill>
                  <a:srgbClr val="56B6C2"/>
                </a:solidFill>
                <a:latin typeface="Consolas" panose="020B0609020204030204" pitchFamily="49" charset="0"/>
              </a:rPr>
              <a:t>print</a:t>
            </a:r>
            <a:r>
              <a:rPr lang="en-US" altLang="zh-TW" dirty="0">
                <a:solidFill>
                  <a:srgbClr val="ABB2BF"/>
                </a:solidFill>
                <a:latin typeface="Consolas" panose="020B0609020204030204" pitchFamily="49" charset="0"/>
              </a:rPr>
              <a:t>(d2)</a:t>
            </a:r>
          </a:p>
          <a:p>
            <a:r>
              <a:rPr lang="en-US" altLang="zh-TW" dirty="0">
                <a:solidFill>
                  <a:srgbClr val="56B6C2"/>
                </a:solidFill>
                <a:latin typeface="Consolas" panose="020B0609020204030204" pitchFamily="49" charset="0"/>
              </a:rPr>
              <a:t>print</a:t>
            </a:r>
            <a:r>
              <a:rPr lang="en-US" altLang="zh-TW" dirty="0">
                <a:solidFill>
                  <a:srgbClr val="ABB2BF"/>
                </a:solidFill>
                <a:latin typeface="Consolas" panose="020B0609020204030204" pitchFamily="49" charset="0"/>
              </a:rPr>
              <a:t>(</a:t>
            </a:r>
            <a:r>
              <a:rPr lang="en-US" altLang="zh-TW" dirty="0">
                <a:solidFill>
                  <a:srgbClr val="98C379"/>
                </a:solidFill>
                <a:latin typeface="Consolas" panose="020B0609020204030204" pitchFamily="49" charset="0"/>
              </a:rPr>
              <a:t>'d3 = '</a:t>
            </a:r>
            <a:r>
              <a:rPr lang="en-US" altLang="zh-TW" dirty="0">
                <a:solidFill>
                  <a:srgbClr val="ABB2BF"/>
                </a:solidFill>
                <a:latin typeface="Consolas" panose="020B0609020204030204" pitchFamily="49" charset="0"/>
              </a:rPr>
              <a:t> </a:t>
            </a:r>
            <a:r>
              <a:rPr lang="en-US" altLang="zh-TW" dirty="0">
                <a:solidFill>
                  <a:srgbClr val="C678DD"/>
                </a:solidFill>
                <a:latin typeface="Consolas" panose="020B0609020204030204" pitchFamily="49" charset="0"/>
              </a:rPr>
              <a:t>+</a:t>
            </a:r>
            <a:r>
              <a:rPr lang="en-US" altLang="zh-TW" dirty="0">
                <a:solidFill>
                  <a:srgbClr val="ABB2BF"/>
                </a:solidFill>
                <a:latin typeface="Consolas" panose="020B0609020204030204" pitchFamily="49" charset="0"/>
              </a:rPr>
              <a:t> </a:t>
            </a:r>
            <a:r>
              <a:rPr lang="en-US" altLang="zh-TW" dirty="0" err="1">
                <a:solidFill>
                  <a:srgbClr val="56B6C2"/>
                </a:solidFill>
                <a:latin typeface="Consolas" panose="020B0609020204030204" pitchFamily="49" charset="0"/>
              </a:rPr>
              <a:t>str</a:t>
            </a:r>
            <a:r>
              <a:rPr lang="en-US" altLang="zh-TW" dirty="0">
                <a:solidFill>
                  <a:srgbClr val="ABB2BF"/>
                </a:solidFill>
                <a:latin typeface="Consolas" panose="020B0609020204030204" pitchFamily="49" charset="0"/>
              </a:rPr>
              <a:t>(d3))</a:t>
            </a:r>
            <a:endParaRPr lang="en-US" altLang="zh-TW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3763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E16BF45E-87D5-059E-DBB6-FC7C6AD344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存取和走訪字典項目</a:t>
            </a:r>
            <a:endParaRPr lang="en-US" altLang="zh-TW" dirty="0"/>
          </a:p>
          <a:p>
            <a:pPr lvl="1"/>
            <a:r>
              <a:rPr lang="zh-TW" altLang="en-US" dirty="0">
                <a:solidFill>
                  <a:srgbClr val="00B0F0"/>
                </a:solidFill>
              </a:rPr>
              <a:t>取出</a:t>
            </a:r>
            <a:r>
              <a:rPr lang="zh-TW" altLang="en-US" dirty="0"/>
              <a:t>字典項目</a:t>
            </a:r>
            <a:endParaRPr lang="en-US" altLang="zh-TW" dirty="0"/>
          </a:p>
          <a:p>
            <a:pPr lvl="2"/>
            <a:r>
              <a:rPr lang="zh-TW" altLang="en-US" dirty="0"/>
              <a:t>使用</a:t>
            </a:r>
            <a:r>
              <a:rPr lang="en-US" altLang="zh-TW" dirty="0">
                <a:solidFill>
                  <a:srgbClr val="FF0000"/>
                </a:solidFill>
              </a:rPr>
              <a:t>[ ]</a:t>
            </a:r>
            <a:r>
              <a:rPr lang="zh-TW" altLang="en-US" dirty="0">
                <a:solidFill>
                  <a:srgbClr val="FF0000"/>
                </a:solidFill>
              </a:rPr>
              <a:t>索引運算子</a:t>
            </a:r>
            <a:r>
              <a:rPr lang="zh-TW" altLang="en-US" dirty="0"/>
              <a:t>，</a:t>
            </a:r>
            <a:endParaRPr lang="en-US" altLang="zh-TW" dirty="0"/>
          </a:p>
          <a:p>
            <a:pPr marL="914400" lvl="2" indent="0">
              <a:buNone/>
            </a:pPr>
            <a:r>
              <a:rPr lang="en-US" altLang="zh-TW" dirty="0"/>
              <a:t>    </a:t>
            </a:r>
            <a:r>
              <a:rPr lang="zh-TW" altLang="en-US" dirty="0"/>
              <a:t>存取指定鍵的項目</a:t>
            </a:r>
            <a:endParaRPr lang="en-US" altLang="zh-TW" dirty="0"/>
          </a:p>
          <a:p>
            <a:pPr lvl="1"/>
            <a:endParaRPr lang="en-US" altLang="zh-TW" dirty="0">
              <a:solidFill>
                <a:srgbClr val="00B0F0"/>
              </a:solidFill>
            </a:endParaRPr>
          </a:p>
          <a:p>
            <a:pPr marL="457200" lvl="1" indent="0">
              <a:buNone/>
            </a:pPr>
            <a:endParaRPr lang="en-US" altLang="zh-TW" sz="1800" dirty="0">
              <a:solidFill>
                <a:srgbClr val="00B0F0"/>
              </a:solidFill>
            </a:endParaRPr>
          </a:p>
          <a:p>
            <a:pPr lvl="1"/>
            <a:r>
              <a:rPr lang="zh-TW" altLang="en-US" dirty="0">
                <a:solidFill>
                  <a:srgbClr val="00B0F0"/>
                </a:solidFill>
              </a:rPr>
              <a:t>更改</a:t>
            </a:r>
            <a:r>
              <a:rPr lang="zh-TW" altLang="en-US" dirty="0"/>
              <a:t>字典項目</a:t>
            </a:r>
            <a:endParaRPr lang="en-US" altLang="zh-TW" dirty="0"/>
          </a:p>
          <a:p>
            <a:pPr lvl="2"/>
            <a:r>
              <a:rPr lang="zh-TW" altLang="en-US" dirty="0">
                <a:sym typeface="Wingdings" panose="05000000000000000000" pitchFamily="2" charset="2"/>
              </a:rPr>
              <a:t>使用</a:t>
            </a:r>
            <a:r>
              <a:rPr lang="zh-TW" altLang="en-US" dirty="0">
                <a:solidFill>
                  <a:srgbClr val="00B0F0"/>
                </a:solidFill>
                <a:sym typeface="Wingdings" panose="05000000000000000000" pitchFamily="2" charset="2"/>
              </a:rPr>
              <a:t>指定敘述</a:t>
            </a:r>
            <a:r>
              <a:rPr lang="en-US" altLang="zh-TW" dirty="0">
                <a:sym typeface="Wingdings" panose="05000000000000000000" pitchFamily="2" charset="2"/>
              </a:rPr>
              <a:t>(=)</a:t>
            </a:r>
            <a:r>
              <a:rPr lang="zh-TW" altLang="en-US" dirty="0">
                <a:sym typeface="Wingdings" panose="05000000000000000000" pitchFamily="2" charset="2"/>
              </a:rPr>
              <a:t>更改鍵對應的值</a:t>
            </a:r>
            <a:endParaRPr lang="en-US" altLang="zh-TW" dirty="0">
              <a:solidFill>
                <a:srgbClr val="00B0F0"/>
              </a:solidFill>
              <a:sym typeface="Wingdings" panose="05000000000000000000" pitchFamily="2" charset="2"/>
            </a:endParaRPr>
          </a:p>
          <a:p>
            <a:pPr lvl="1"/>
            <a:endParaRPr lang="en-US" altLang="zh-TW" dirty="0">
              <a:solidFill>
                <a:srgbClr val="00B0F0"/>
              </a:solidFill>
            </a:endParaRPr>
          </a:p>
          <a:p>
            <a:pPr lvl="1"/>
            <a:r>
              <a:rPr lang="zh-TW" altLang="en-US" dirty="0">
                <a:solidFill>
                  <a:srgbClr val="00B0F0"/>
                </a:solidFill>
              </a:rPr>
              <a:t>新增</a:t>
            </a:r>
            <a:r>
              <a:rPr lang="zh-TW" altLang="en-US" dirty="0"/>
              <a:t>字典項目</a:t>
            </a:r>
            <a:endParaRPr lang="en-US" altLang="zh-TW" dirty="0"/>
          </a:p>
          <a:p>
            <a:pPr lvl="2"/>
            <a:r>
              <a:rPr lang="zh-TW" altLang="en-US" dirty="0"/>
              <a:t>若指定敘述更改的鍵不存在，</a:t>
            </a:r>
            <a:endParaRPr lang="en-US" altLang="zh-TW" dirty="0"/>
          </a:p>
          <a:p>
            <a:pPr marL="914400" lvl="2" indent="0">
              <a:buNone/>
            </a:pPr>
            <a:r>
              <a:rPr lang="zh-TW" altLang="en-US" dirty="0"/>
              <a:t>    則可新增字典的項目</a:t>
            </a:r>
            <a:endParaRPr lang="en-US" altLang="zh-TW" dirty="0"/>
          </a:p>
          <a:p>
            <a:pPr marL="914400" lvl="2" indent="0">
              <a:buNone/>
            </a:pPr>
            <a:endParaRPr lang="en-US" altLang="zh-TW" dirty="0"/>
          </a:p>
          <a:p>
            <a:pPr lvl="1"/>
            <a:r>
              <a:rPr lang="zh-TW" altLang="en-US" dirty="0">
                <a:solidFill>
                  <a:srgbClr val="00B0F0"/>
                </a:solidFill>
              </a:rPr>
              <a:t>走訪</a:t>
            </a:r>
            <a:r>
              <a:rPr lang="zh-TW" altLang="en-US" dirty="0"/>
              <a:t>字典取出項目值</a:t>
            </a:r>
            <a:endParaRPr lang="en-US" altLang="zh-TW" dirty="0"/>
          </a:p>
          <a:p>
            <a:pPr marL="914400" lvl="2" indent="0">
              <a:buNone/>
            </a:pPr>
            <a:endParaRPr lang="en-US" altLang="zh-TW" dirty="0"/>
          </a:p>
          <a:p>
            <a:pPr lvl="2"/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0806C742-2717-A5F0-F54A-05F129669A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>
              <a:defRPr/>
            </a:pPr>
            <a:fld id="{8E43CC5F-1AB8-4BEC-82AC-75ACFB5D3858}" type="slidenum">
              <a:rPr lang="zh-TW" altLang="en-US" smtClean="0"/>
              <a:pPr algn="ctr">
                <a:defRPr/>
              </a:pPr>
              <a:t>16</a:t>
            </a:fld>
            <a:r>
              <a:rPr lang="en-US" altLang="zh-TW" dirty="0"/>
              <a:t>/34</a:t>
            </a:r>
            <a:endParaRPr lang="zh-TW" altLang="en-US" dirty="0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D96F1D5E-6E84-E98D-A0AB-9C3C7DB8C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6609777" cy="523220"/>
          </a:xfrm>
        </p:spPr>
        <p:txBody>
          <a:bodyPr/>
          <a:lstStyle/>
          <a:p>
            <a:r>
              <a:rPr lang="zh-TW" altLang="en-US" dirty="0"/>
              <a:t>字串與容器型別</a:t>
            </a:r>
            <a:r>
              <a:rPr lang="en-US" altLang="zh-TW" dirty="0"/>
              <a:t>—</a:t>
            </a:r>
            <a:r>
              <a:rPr lang="zh-TW" altLang="en-US" dirty="0"/>
              <a:t>字典 </a:t>
            </a:r>
            <a:r>
              <a:rPr lang="en-US" altLang="zh-TW" dirty="0"/>
              <a:t>(Dictionary)(2/4)</a:t>
            </a:r>
            <a:endParaRPr lang="zh-TW" altLang="en-US" dirty="0"/>
          </a:p>
        </p:txBody>
      </p:sp>
      <p:pic>
        <p:nvPicPr>
          <p:cNvPr id="5" name="Picture 2">
            <a:hlinkClick r:id="rId2" action="ppaction://hlinksldjump"/>
            <a:extLst>
              <a:ext uri="{FF2B5EF4-FFF2-40B4-BE49-F238E27FC236}">
                <a16:creationId xmlns:a16="http://schemas.microsoft.com/office/drawing/2014/main" id="{92009F8D-3821-95E6-D21A-406EA4CE2D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91" b="99023" l="1758" r="98438">
                        <a14:foregroundMark x1="1758" y1="60547" x2="6641" y2="35156"/>
                        <a14:foregroundMark x1="76563" y1="586" x2="87695" y2="55469"/>
                        <a14:foregroundMark x1="98438" y1="391" x2="93750" y2="14258"/>
                        <a14:foregroundMark x1="49609" y1="99023" x2="52539" y2="88477"/>
                      </a14:backgroundRemoval>
                    </a14:imgEffect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9700" y="64706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/>
          <p:cNvSpPr/>
          <p:nvPr/>
        </p:nvSpPr>
        <p:spPr>
          <a:xfrm>
            <a:off x="4793400" y="1316179"/>
            <a:ext cx="4205400" cy="107721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zh-TW" sz="1600" dirty="0">
                <a:solidFill>
                  <a:srgbClr val="ABB2BF"/>
                </a:solidFill>
                <a:latin typeface="Consolas" panose="020B0609020204030204" pitchFamily="49" charset="0"/>
              </a:rPr>
              <a:t>d1 </a:t>
            </a:r>
            <a:r>
              <a:rPr lang="en-US" altLang="zh-TW" sz="1600" dirty="0">
                <a:solidFill>
                  <a:srgbClr val="C678DD"/>
                </a:solidFill>
                <a:latin typeface="Consolas" panose="020B0609020204030204" pitchFamily="49" charset="0"/>
              </a:rPr>
              <a:t>=</a:t>
            </a:r>
            <a:r>
              <a:rPr lang="en-US" altLang="zh-TW" sz="1600" dirty="0">
                <a:solidFill>
                  <a:srgbClr val="ABB2BF"/>
                </a:solidFill>
                <a:latin typeface="Consolas" panose="020B0609020204030204" pitchFamily="49" charset="0"/>
              </a:rPr>
              <a:t> {</a:t>
            </a:r>
            <a:r>
              <a:rPr lang="en-US" altLang="zh-TW" sz="1600" dirty="0">
                <a:solidFill>
                  <a:srgbClr val="98C379"/>
                </a:solidFill>
                <a:latin typeface="Consolas" panose="020B0609020204030204" pitchFamily="49" charset="0"/>
              </a:rPr>
              <a:t>'chicken'</a:t>
            </a:r>
            <a:r>
              <a:rPr lang="en-US" altLang="zh-TW" sz="1600" dirty="0">
                <a:solidFill>
                  <a:srgbClr val="ABB2BF"/>
                </a:solidFill>
                <a:latin typeface="Consolas" panose="020B0609020204030204" pitchFamily="49" charset="0"/>
              </a:rPr>
              <a:t>:</a:t>
            </a:r>
            <a:r>
              <a:rPr lang="en-US" altLang="zh-TW" sz="1600" dirty="0">
                <a:solidFill>
                  <a:srgbClr val="D19A66"/>
                </a:solidFill>
                <a:latin typeface="Consolas" panose="020B0609020204030204" pitchFamily="49" charset="0"/>
              </a:rPr>
              <a:t>2</a:t>
            </a:r>
            <a:r>
              <a:rPr lang="en-US" altLang="zh-TW" sz="1600" dirty="0">
                <a:solidFill>
                  <a:srgbClr val="ABB2BF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600" dirty="0">
                <a:solidFill>
                  <a:srgbClr val="98C379"/>
                </a:solidFill>
                <a:latin typeface="Consolas" panose="020B0609020204030204" pitchFamily="49" charset="0"/>
              </a:rPr>
              <a:t>'dog'</a:t>
            </a:r>
            <a:r>
              <a:rPr lang="en-US" altLang="zh-TW" sz="1600" dirty="0">
                <a:solidFill>
                  <a:srgbClr val="ABB2BF"/>
                </a:solidFill>
                <a:latin typeface="Consolas" panose="020B0609020204030204" pitchFamily="49" charset="0"/>
              </a:rPr>
              <a:t>:</a:t>
            </a:r>
            <a:r>
              <a:rPr lang="en-US" altLang="zh-TW" sz="1600" dirty="0">
                <a:solidFill>
                  <a:srgbClr val="D19A66"/>
                </a:solidFill>
                <a:latin typeface="Consolas" panose="020B0609020204030204" pitchFamily="49" charset="0"/>
              </a:rPr>
              <a:t>4</a:t>
            </a:r>
            <a:r>
              <a:rPr lang="en-US" altLang="zh-TW" sz="1600" dirty="0">
                <a:solidFill>
                  <a:srgbClr val="ABB2BF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600" dirty="0">
                <a:solidFill>
                  <a:srgbClr val="98C379"/>
                </a:solidFill>
                <a:latin typeface="Consolas" panose="020B0609020204030204" pitchFamily="49" charset="0"/>
              </a:rPr>
              <a:t>'cat'</a:t>
            </a:r>
            <a:r>
              <a:rPr lang="en-US" altLang="zh-TW" sz="1600" dirty="0">
                <a:solidFill>
                  <a:srgbClr val="ABB2BF"/>
                </a:solidFill>
                <a:latin typeface="Consolas" panose="020B0609020204030204" pitchFamily="49" charset="0"/>
              </a:rPr>
              <a:t>:</a:t>
            </a:r>
            <a:r>
              <a:rPr lang="en-US" altLang="zh-TW" sz="1600" dirty="0">
                <a:solidFill>
                  <a:srgbClr val="D19A66"/>
                </a:solidFill>
                <a:latin typeface="Consolas" panose="020B0609020204030204" pitchFamily="49" charset="0"/>
              </a:rPr>
              <a:t>3</a:t>
            </a:r>
            <a:r>
              <a:rPr lang="en-US" altLang="zh-TW" sz="1600" dirty="0">
                <a:solidFill>
                  <a:srgbClr val="ABB2BF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altLang="zh-TW" sz="1600" dirty="0">
                <a:solidFill>
                  <a:srgbClr val="56B6C2"/>
                </a:solidFill>
                <a:latin typeface="Consolas" panose="020B0609020204030204" pitchFamily="49" charset="0"/>
              </a:rPr>
              <a:t>print</a:t>
            </a:r>
            <a:r>
              <a:rPr lang="en-US" altLang="zh-TW" sz="1600" dirty="0">
                <a:solidFill>
                  <a:srgbClr val="ABB2BF"/>
                </a:solidFill>
                <a:latin typeface="Consolas" panose="020B0609020204030204" pitchFamily="49" charset="0"/>
              </a:rPr>
              <a:t>(d1[</a:t>
            </a:r>
            <a:r>
              <a:rPr lang="en-US" altLang="zh-TW" sz="1600" dirty="0">
                <a:solidFill>
                  <a:srgbClr val="98C379"/>
                </a:solidFill>
                <a:latin typeface="Consolas" panose="020B0609020204030204" pitchFamily="49" charset="0"/>
              </a:rPr>
              <a:t>'cat'</a:t>
            </a:r>
            <a:r>
              <a:rPr lang="en-US" altLang="zh-TW" sz="1600" dirty="0">
                <a:solidFill>
                  <a:srgbClr val="ABB2BF"/>
                </a:solidFill>
                <a:latin typeface="Consolas" panose="020B0609020204030204" pitchFamily="49" charset="0"/>
              </a:rPr>
              <a:t>])</a:t>
            </a:r>
          </a:p>
          <a:p>
            <a:r>
              <a:rPr lang="en-US" altLang="zh-TW" sz="1600" dirty="0">
                <a:solidFill>
                  <a:srgbClr val="56B6C2"/>
                </a:solidFill>
                <a:latin typeface="Consolas" panose="020B0609020204030204" pitchFamily="49" charset="0"/>
              </a:rPr>
              <a:t>print</a:t>
            </a:r>
            <a:r>
              <a:rPr lang="en-US" altLang="zh-TW" sz="1600" dirty="0">
                <a:solidFill>
                  <a:srgbClr val="ABB2BF"/>
                </a:solidFill>
                <a:latin typeface="Consolas" panose="020B0609020204030204" pitchFamily="49" charset="0"/>
              </a:rPr>
              <a:t>(d1[</a:t>
            </a:r>
            <a:r>
              <a:rPr lang="en-US" altLang="zh-TW" sz="1600" dirty="0">
                <a:solidFill>
                  <a:srgbClr val="98C379"/>
                </a:solidFill>
                <a:latin typeface="Consolas" panose="020B0609020204030204" pitchFamily="49" charset="0"/>
              </a:rPr>
              <a:t>'chicken'</a:t>
            </a:r>
            <a:r>
              <a:rPr lang="en-US" altLang="zh-TW" sz="1600" dirty="0">
                <a:solidFill>
                  <a:srgbClr val="ABB2BF"/>
                </a:solidFill>
                <a:latin typeface="Consolas" panose="020B0609020204030204" pitchFamily="49" charset="0"/>
              </a:rPr>
              <a:t>])</a:t>
            </a:r>
          </a:p>
          <a:p>
            <a:r>
              <a:rPr lang="en-US" altLang="zh-TW" sz="1600" dirty="0">
                <a:solidFill>
                  <a:srgbClr val="56B6C2"/>
                </a:solidFill>
                <a:latin typeface="Consolas" panose="020B0609020204030204" pitchFamily="49" charset="0"/>
              </a:rPr>
              <a:t>print</a:t>
            </a:r>
            <a:r>
              <a:rPr lang="en-US" altLang="zh-TW" sz="1600" dirty="0">
                <a:solidFill>
                  <a:srgbClr val="ABB2BF"/>
                </a:solidFill>
                <a:latin typeface="Consolas" panose="020B0609020204030204" pitchFamily="49" charset="0"/>
              </a:rPr>
              <a:t>(d1[</a:t>
            </a:r>
            <a:r>
              <a:rPr lang="en-US" altLang="zh-TW" sz="1600" dirty="0">
                <a:solidFill>
                  <a:srgbClr val="98C379"/>
                </a:solidFill>
                <a:latin typeface="Consolas" panose="020B0609020204030204" pitchFamily="49" charset="0"/>
              </a:rPr>
              <a:t>'dog'</a:t>
            </a:r>
            <a:r>
              <a:rPr lang="en-US" altLang="zh-TW" sz="1600" dirty="0">
                <a:solidFill>
                  <a:srgbClr val="ABB2BF"/>
                </a:solidFill>
                <a:latin typeface="Consolas" panose="020B0609020204030204" pitchFamily="49" charset="0"/>
              </a:rPr>
              <a:t>])</a:t>
            </a:r>
            <a:endParaRPr lang="en-US" altLang="zh-TW" sz="1600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793400" y="3149025"/>
            <a:ext cx="1779700" cy="58477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zh-TW" sz="1600" dirty="0">
                <a:solidFill>
                  <a:srgbClr val="ABB2BF"/>
                </a:solidFill>
                <a:latin typeface="Consolas" panose="020B0609020204030204" pitchFamily="49" charset="0"/>
              </a:rPr>
              <a:t>d1[</a:t>
            </a:r>
            <a:r>
              <a:rPr lang="en-US" altLang="zh-TW" sz="1600" dirty="0">
                <a:solidFill>
                  <a:srgbClr val="98C379"/>
                </a:solidFill>
                <a:latin typeface="Consolas" panose="020B0609020204030204" pitchFamily="49" charset="0"/>
              </a:rPr>
              <a:t>'cat'</a:t>
            </a:r>
            <a:r>
              <a:rPr lang="en-US" altLang="zh-TW" sz="1600" dirty="0">
                <a:solidFill>
                  <a:srgbClr val="ABB2BF"/>
                </a:solidFill>
                <a:latin typeface="Consolas" panose="020B0609020204030204" pitchFamily="49" charset="0"/>
              </a:rPr>
              <a:t>]</a:t>
            </a:r>
            <a:r>
              <a:rPr lang="en-US" altLang="zh-TW" sz="1600" dirty="0">
                <a:solidFill>
                  <a:srgbClr val="C678DD"/>
                </a:solidFill>
                <a:latin typeface="Consolas" panose="020B0609020204030204" pitchFamily="49" charset="0"/>
              </a:rPr>
              <a:t>=</a:t>
            </a:r>
            <a:r>
              <a:rPr lang="en-US" altLang="zh-TW" sz="1600" dirty="0">
                <a:solidFill>
                  <a:srgbClr val="D19A66"/>
                </a:solidFill>
                <a:latin typeface="Consolas" panose="020B0609020204030204" pitchFamily="49" charset="0"/>
              </a:rPr>
              <a:t>4</a:t>
            </a:r>
            <a:endParaRPr lang="en-US" altLang="zh-TW" sz="1600" dirty="0">
              <a:solidFill>
                <a:srgbClr val="ABB2BF"/>
              </a:solidFill>
              <a:latin typeface="Consolas" panose="020B0609020204030204" pitchFamily="49" charset="0"/>
            </a:endParaRPr>
          </a:p>
          <a:p>
            <a:r>
              <a:rPr lang="en-US" altLang="zh-TW" sz="1600" dirty="0">
                <a:solidFill>
                  <a:srgbClr val="56B6C2"/>
                </a:solidFill>
                <a:latin typeface="Consolas" panose="020B0609020204030204" pitchFamily="49" charset="0"/>
              </a:rPr>
              <a:t>print</a:t>
            </a:r>
            <a:r>
              <a:rPr lang="en-US" altLang="zh-TW" sz="1600" dirty="0">
                <a:solidFill>
                  <a:srgbClr val="ABB2BF"/>
                </a:solidFill>
                <a:latin typeface="Consolas" panose="020B0609020204030204" pitchFamily="49" charset="0"/>
              </a:rPr>
              <a:t>(d1)</a:t>
            </a:r>
            <a:endParaRPr lang="en-US" altLang="zh-TW" sz="1600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793400" y="4177736"/>
            <a:ext cx="1779700" cy="58477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zh-TW" sz="1600" dirty="0">
                <a:solidFill>
                  <a:srgbClr val="ABB2BF"/>
                </a:solidFill>
                <a:latin typeface="Consolas" panose="020B0609020204030204" pitchFamily="49" charset="0"/>
              </a:rPr>
              <a:t>d1[</a:t>
            </a:r>
            <a:r>
              <a:rPr lang="en-US" altLang="zh-TW" sz="1600" dirty="0">
                <a:solidFill>
                  <a:srgbClr val="98C379"/>
                </a:solidFill>
                <a:latin typeface="Consolas" panose="020B0609020204030204" pitchFamily="49" charset="0"/>
              </a:rPr>
              <a:t>'spider'</a:t>
            </a:r>
            <a:r>
              <a:rPr lang="en-US" altLang="zh-TW" sz="1600" dirty="0">
                <a:solidFill>
                  <a:srgbClr val="ABB2BF"/>
                </a:solidFill>
                <a:latin typeface="Consolas" panose="020B0609020204030204" pitchFamily="49" charset="0"/>
              </a:rPr>
              <a:t>]</a:t>
            </a:r>
            <a:r>
              <a:rPr lang="en-US" altLang="zh-TW" sz="1600" dirty="0">
                <a:solidFill>
                  <a:srgbClr val="C678DD"/>
                </a:solidFill>
                <a:latin typeface="Consolas" panose="020B0609020204030204" pitchFamily="49" charset="0"/>
              </a:rPr>
              <a:t>=</a:t>
            </a:r>
            <a:r>
              <a:rPr lang="en-US" altLang="zh-TW" sz="1600" dirty="0">
                <a:solidFill>
                  <a:srgbClr val="D19A66"/>
                </a:solidFill>
                <a:latin typeface="Consolas" panose="020B0609020204030204" pitchFamily="49" charset="0"/>
              </a:rPr>
              <a:t>8</a:t>
            </a:r>
            <a:endParaRPr lang="en-US" altLang="zh-TW" sz="1600" dirty="0">
              <a:solidFill>
                <a:srgbClr val="ABB2BF"/>
              </a:solidFill>
              <a:latin typeface="Consolas" panose="020B0609020204030204" pitchFamily="49" charset="0"/>
            </a:endParaRPr>
          </a:p>
          <a:p>
            <a:r>
              <a:rPr lang="en-US" altLang="zh-TW" sz="1600" dirty="0">
                <a:solidFill>
                  <a:srgbClr val="56B6C2"/>
                </a:solidFill>
                <a:latin typeface="Consolas" panose="020B0609020204030204" pitchFamily="49" charset="0"/>
              </a:rPr>
              <a:t>print</a:t>
            </a:r>
            <a:r>
              <a:rPr lang="en-US" altLang="zh-TW" sz="1600" dirty="0">
                <a:solidFill>
                  <a:srgbClr val="ABB2BF"/>
                </a:solidFill>
                <a:latin typeface="Consolas" panose="020B0609020204030204" pitchFamily="49" charset="0"/>
              </a:rPr>
              <a:t>(d1)</a:t>
            </a:r>
            <a:endParaRPr lang="en-US" altLang="zh-TW" sz="1600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3367200" y="4848891"/>
            <a:ext cx="5486400" cy="156966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zh-TW" sz="1600" dirty="0">
                <a:solidFill>
                  <a:srgbClr val="C678DD"/>
                </a:solidFill>
                <a:latin typeface="Consolas" panose="020B0609020204030204" pitchFamily="49" charset="0"/>
              </a:rPr>
              <a:t>for</a:t>
            </a:r>
            <a:r>
              <a:rPr lang="en-US" altLang="zh-TW" sz="1600" dirty="0">
                <a:solidFill>
                  <a:srgbClr val="ABB2BF"/>
                </a:solidFill>
                <a:latin typeface="Consolas" panose="020B0609020204030204" pitchFamily="49" charset="0"/>
              </a:rPr>
              <a:t> animal </a:t>
            </a:r>
            <a:r>
              <a:rPr lang="en-US" altLang="zh-TW" sz="1600" dirty="0">
                <a:solidFill>
                  <a:srgbClr val="C678DD"/>
                </a:solidFill>
                <a:latin typeface="Consolas" panose="020B0609020204030204" pitchFamily="49" charset="0"/>
              </a:rPr>
              <a:t>in</a:t>
            </a:r>
            <a:r>
              <a:rPr lang="en-US" altLang="zh-TW" sz="1600" dirty="0">
                <a:solidFill>
                  <a:srgbClr val="ABB2BF"/>
                </a:solidFill>
                <a:latin typeface="Consolas" panose="020B0609020204030204" pitchFamily="49" charset="0"/>
              </a:rPr>
              <a:t> d1:</a:t>
            </a:r>
          </a:p>
          <a:p>
            <a:r>
              <a:rPr lang="en-US" altLang="zh-TW" sz="1600" dirty="0">
                <a:solidFill>
                  <a:srgbClr val="ABB2BF"/>
                </a:solidFill>
                <a:latin typeface="Consolas" panose="020B0609020204030204" pitchFamily="49" charset="0"/>
              </a:rPr>
              <a:t>    legs </a:t>
            </a:r>
            <a:r>
              <a:rPr lang="en-US" altLang="zh-TW" sz="1600" dirty="0">
                <a:solidFill>
                  <a:srgbClr val="C678DD"/>
                </a:solidFill>
                <a:latin typeface="Consolas" panose="020B0609020204030204" pitchFamily="49" charset="0"/>
              </a:rPr>
              <a:t>=</a:t>
            </a:r>
            <a:r>
              <a:rPr lang="en-US" altLang="zh-TW" sz="1600" dirty="0">
                <a:solidFill>
                  <a:srgbClr val="ABB2BF"/>
                </a:solidFill>
                <a:latin typeface="Consolas" panose="020B0609020204030204" pitchFamily="49" charset="0"/>
              </a:rPr>
              <a:t> d1[animal]</a:t>
            </a:r>
          </a:p>
          <a:p>
            <a:r>
              <a:rPr lang="en-US" altLang="zh-TW" sz="1600" dirty="0">
                <a:solidFill>
                  <a:srgbClr val="ABB2BF"/>
                </a:solidFill>
                <a:latin typeface="Consolas" panose="020B0609020204030204" pitchFamily="49" charset="0"/>
              </a:rPr>
              <a:t>    </a:t>
            </a:r>
            <a:r>
              <a:rPr lang="en-US" altLang="zh-TW" sz="1600" dirty="0">
                <a:solidFill>
                  <a:srgbClr val="56B6C2"/>
                </a:solidFill>
                <a:latin typeface="Consolas" panose="020B0609020204030204" pitchFamily="49" charset="0"/>
              </a:rPr>
              <a:t>print</a:t>
            </a:r>
            <a:r>
              <a:rPr lang="en-US" altLang="zh-TW" sz="1600" dirty="0">
                <a:solidFill>
                  <a:srgbClr val="ABB2BF"/>
                </a:solidFill>
                <a:latin typeface="Consolas" panose="020B0609020204030204" pitchFamily="49" charset="0"/>
              </a:rPr>
              <a:t>(animal, legs, </a:t>
            </a:r>
            <a:r>
              <a:rPr lang="en-US" altLang="zh-TW" sz="1600" dirty="0">
                <a:solidFill>
                  <a:srgbClr val="D19A66"/>
                </a:solidFill>
                <a:latin typeface="Consolas" panose="020B0609020204030204" pitchFamily="49" charset="0"/>
              </a:rPr>
              <a:t>end</a:t>
            </a:r>
            <a:r>
              <a:rPr lang="en-US" altLang="zh-TW" sz="1600" dirty="0">
                <a:solidFill>
                  <a:srgbClr val="C678DD"/>
                </a:solidFill>
                <a:latin typeface="Consolas" panose="020B0609020204030204" pitchFamily="49" charset="0"/>
              </a:rPr>
              <a:t>=</a:t>
            </a:r>
            <a:r>
              <a:rPr lang="en-US" altLang="zh-TW" sz="1600" dirty="0">
                <a:solidFill>
                  <a:srgbClr val="98C379"/>
                </a:solidFill>
                <a:latin typeface="Consolas" panose="020B0609020204030204" pitchFamily="49" charset="0"/>
              </a:rPr>
              <a:t>''</a:t>
            </a:r>
            <a:r>
              <a:rPr lang="en-US" altLang="zh-TW" sz="1600" dirty="0">
                <a:solidFill>
                  <a:srgbClr val="ABB2BF"/>
                </a:solidFill>
                <a:latin typeface="Consolas" panose="020B0609020204030204" pitchFamily="49" charset="0"/>
              </a:rPr>
              <a:t>)</a:t>
            </a:r>
          </a:p>
          <a:p>
            <a:br>
              <a:rPr lang="en-US" altLang="zh-TW" sz="1600" dirty="0">
                <a:solidFill>
                  <a:srgbClr val="ABB2BF"/>
                </a:solidFill>
                <a:latin typeface="Consolas" panose="020B0609020204030204" pitchFamily="49" charset="0"/>
              </a:rPr>
            </a:br>
            <a:r>
              <a:rPr lang="en-US" altLang="zh-TW" sz="1600" dirty="0">
                <a:solidFill>
                  <a:srgbClr val="C678DD"/>
                </a:solidFill>
                <a:latin typeface="Consolas" panose="020B0609020204030204" pitchFamily="49" charset="0"/>
              </a:rPr>
              <a:t>for</a:t>
            </a:r>
            <a:r>
              <a:rPr lang="en-US" altLang="zh-TW" sz="1600" dirty="0">
                <a:solidFill>
                  <a:srgbClr val="ABB2BF"/>
                </a:solidFill>
                <a:latin typeface="Consolas" panose="020B0609020204030204" pitchFamily="49" charset="0"/>
              </a:rPr>
              <a:t> animal, legs </a:t>
            </a:r>
            <a:r>
              <a:rPr lang="en-US" altLang="zh-TW" sz="1600" dirty="0">
                <a:solidFill>
                  <a:srgbClr val="C678DD"/>
                </a:solidFill>
                <a:latin typeface="Consolas" panose="020B0609020204030204" pitchFamily="49" charset="0"/>
              </a:rPr>
              <a:t>in</a:t>
            </a:r>
            <a:r>
              <a:rPr lang="en-US" altLang="zh-TW" sz="1600" dirty="0">
                <a:solidFill>
                  <a:srgbClr val="ABB2BF"/>
                </a:solidFill>
                <a:latin typeface="Consolas" panose="020B0609020204030204" pitchFamily="49" charset="0"/>
              </a:rPr>
              <a:t> d1.items():</a:t>
            </a:r>
          </a:p>
          <a:p>
            <a:r>
              <a:rPr lang="en-US" altLang="zh-TW" sz="1600" dirty="0">
                <a:solidFill>
                  <a:srgbClr val="ABB2BF"/>
                </a:solidFill>
                <a:latin typeface="Consolas" panose="020B0609020204030204" pitchFamily="49" charset="0"/>
              </a:rPr>
              <a:t>    </a:t>
            </a:r>
            <a:r>
              <a:rPr lang="en-US" altLang="zh-TW" sz="1600" dirty="0">
                <a:solidFill>
                  <a:srgbClr val="56B6C2"/>
                </a:solidFill>
                <a:latin typeface="Consolas" panose="020B0609020204030204" pitchFamily="49" charset="0"/>
              </a:rPr>
              <a:t>print</a:t>
            </a:r>
            <a:r>
              <a:rPr lang="en-US" altLang="zh-TW" sz="1600" dirty="0">
                <a:solidFill>
                  <a:srgbClr val="ABB2BF"/>
                </a:solidFill>
                <a:latin typeface="Consolas" panose="020B0609020204030204" pitchFamily="49" charset="0"/>
              </a:rPr>
              <a:t>(</a:t>
            </a:r>
            <a:r>
              <a:rPr lang="en-US" altLang="zh-TW" sz="1600" dirty="0">
                <a:solidFill>
                  <a:srgbClr val="98C379"/>
                </a:solidFill>
                <a:latin typeface="Consolas" panose="020B0609020204030204" pitchFamily="49" charset="0"/>
              </a:rPr>
              <a:t>"</a:t>
            </a:r>
            <a:r>
              <a:rPr lang="zh-TW" altLang="en-US" sz="1600" dirty="0">
                <a:solidFill>
                  <a:srgbClr val="98C379"/>
                </a:solidFill>
                <a:latin typeface="Consolas" panose="020B0609020204030204" pitchFamily="49" charset="0"/>
              </a:rPr>
              <a:t>動物</a:t>
            </a:r>
            <a:r>
              <a:rPr lang="en-US" altLang="zh-TW" sz="1600" dirty="0">
                <a:solidFill>
                  <a:srgbClr val="98C379"/>
                </a:solidFill>
                <a:latin typeface="Consolas" panose="020B0609020204030204" pitchFamily="49" charset="0"/>
              </a:rPr>
              <a:t>:</a:t>
            </a:r>
            <a:r>
              <a:rPr lang="en-US" altLang="zh-TW" sz="1600" dirty="0">
                <a:solidFill>
                  <a:srgbClr val="D19A66"/>
                </a:solidFill>
                <a:latin typeface="Consolas" panose="020B0609020204030204" pitchFamily="49" charset="0"/>
              </a:rPr>
              <a:t>{}</a:t>
            </a:r>
            <a:r>
              <a:rPr lang="zh-TW" altLang="en-US" sz="1600" dirty="0">
                <a:solidFill>
                  <a:srgbClr val="98C379"/>
                </a:solidFill>
                <a:latin typeface="Consolas" panose="020B0609020204030204" pitchFamily="49" charset="0"/>
              </a:rPr>
              <a:t>有</a:t>
            </a:r>
            <a:r>
              <a:rPr lang="en-US" altLang="zh-TW" sz="1600" dirty="0">
                <a:solidFill>
                  <a:srgbClr val="D19A66"/>
                </a:solidFill>
                <a:latin typeface="Consolas" panose="020B0609020204030204" pitchFamily="49" charset="0"/>
              </a:rPr>
              <a:t>{}</a:t>
            </a:r>
            <a:r>
              <a:rPr lang="zh-TW" altLang="en-US" sz="1600" dirty="0">
                <a:solidFill>
                  <a:srgbClr val="98C379"/>
                </a:solidFill>
                <a:latin typeface="Consolas" panose="020B0609020204030204" pitchFamily="49" charset="0"/>
              </a:rPr>
              <a:t>隻腳</a:t>
            </a:r>
            <a:r>
              <a:rPr lang="en-US" altLang="zh-TW" sz="1600" dirty="0">
                <a:solidFill>
                  <a:srgbClr val="98C379"/>
                </a:solidFill>
                <a:latin typeface="Consolas" panose="020B0609020204030204" pitchFamily="49" charset="0"/>
              </a:rPr>
              <a:t>"</a:t>
            </a:r>
            <a:r>
              <a:rPr lang="en-US" altLang="zh-TW" sz="1600" dirty="0">
                <a:solidFill>
                  <a:srgbClr val="ABB2BF"/>
                </a:solidFill>
                <a:latin typeface="Consolas" panose="020B0609020204030204" pitchFamily="49" charset="0"/>
              </a:rPr>
              <a:t>.forma(animal, legs))</a:t>
            </a:r>
            <a:endParaRPr lang="en-US" altLang="zh-TW" sz="1600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64976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E16BF45E-87D5-059E-DBB6-FC7C6AD344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刪除字典項目</a:t>
            </a:r>
            <a:endParaRPr lang="en-US" altLang="zh-TW" dirty="0"/>
          </a:p>
          <a:p>
            <a:pPr lvl="1"/>
            <a:r>
              <a:rPr lang="zh-TW" altLang="en-US" dirty="0">
                <a:solidFill>
                  <a:srgbClr val="00B0F0"/>
                </a:solidFill>
              </a:rPr>
              <a:t>刪除</a:t>
            </a:r>
            <a:r>
              <a:rPr lang="zh-TW" altLang="en-US" dirty="0"/>
              <a:t>字典項目</a:t>
            </a:r>
            <a:endParaRPr lang="en-US" altLang="zh-TW" dirty="0"/>
          </a:p>
          <a:p>
            <a:pPr lvl="2"/>
            <a:r>
              <a:rPr lang="zh-TW" altLang="en-US" dirty="0"/>
              <a:t>使用</a:t>
            </a:r>
            <a:r>
              <a:rPr lang="en-US" altLang="zh-TW" dirty="0">
                <a:solidFill>
                  <a:srgbClr val="FF0000"/>
                </a:solidFill>
              </a:rPr>
              <a:t>del</a:t>
            </a:r>
            <a:r>
              <a:rPr lang="zh-TW" altLang="en-US" dirty="0"/>
              <a:t>關鍵字</a:t>
            </a:r>
            <a:endParaRPr lang="en-US" altLang="zh-TW" dirty="0"/>
          </a:p>
          <a:p>
            <a:pPr marL="914400" lvl="2" indent="0">
              <a:buNone/>
            </a:pPr>
            <a:r>
              <a:rPr lang="en-US" altLang="zh-TW" dirty="0"/>
              <a:t>	</a:t>
            </a:r>
          </a:p>
          <a:p>
            <a:pPr marL="914400" lvl="2" indent="0">
              <a:buNone/>
            </a:pPr>
            <a:endParaRPr lang="en-US" altLang="zh-TW" dirty="0"/>
          </a:p>
          <a:p>
            <a:pPr marL="914400" lvl="2" indent="0">
              <a:buNone/>
            </a:pPr>
            <a:endParaRPr lang="en-US" altLang="zh-TW" dirty="0"/>
          </a:p>
          <a:p>
            <a:pPr marL="914400" lvl="2" indent="0">
              <a:buNone/>
            </a:pPr>
            <a:endParaRPr lang="en-US" altLang="zh-TW" dirty="0"/>
          </a:p>
          <a:p>
            <a:pPr lvl="1"/>
            <a:r>
              <a:rPr lang="zh-TW" altLang="en-US" dirty="0">
                <a:solidFill>
                  <a:srgbClr val="00B0F0"/>
                </a:solidFill>
              </a:rPr>
              <a:t>刪除和回傳</a:t>
            </a:r>
            <a:r>
              <a:rPr lang="zh-TW" altLang="en-US" dirty="0"/>
              <a:t>字典項目</a:t>
            </a:r>
            <a:endParaRPr lang="en-US" altLang="zh-TW" dirty="0"/>
          </a:p>
          <a:p>
            <a:pPr lvl="2"/>
            <a:r>
              <a:rPr lang="zh-TW" altLang="en-US" dirty="0"/>
              <a:t>使用</a:t>
            </a:r>
            <a:r>
              <a:rPr lang="en-US" altLang="zh-TW" dirty="0">
                <a:solidFill>
                  <a:srgbClr val="FF0000"/>
                </a:solidFill>
              </a:rPr>
              <a:t>pop()</a:t>
            </a:r>
            <a:r>
              <a:rPr lang="zh-TW" altLang="en-US" dirty="0"/>
              <a:t>函式</a:t>
            </a:r>
            <a:endParaRPr lang="en-US" altLang="zh-TW" dirty="0"/>
          </a:p>
          <a:p>
            <a:pPr lvl="1"/>
            <a:endParaRPr lang="en-US" altLang="zh-TW" dirty="0"/>
          </a:p>
          <a:p>
            <a:pPr lvl="1"/>
            <a:r>
              <a:rPr lang="zh-TW" altLang="en-US" dirty="0">
                <a:solidFill>
                  <a:srgbClr val="00B0F0"/>
                </a:solidFill>
              </a:rPr>
              <a:t>隨機刪除和回傳</a:t>
            </a:r>
            <a:r>
              <a:rPr lang="zh-TW" altLang="en-US" dirty="0"/>
              <a:t>字典項目</a:t>
            </a:r>
            <a:endParaRPr lang="en-US" altLang="zh-TW" dirty="0"/>
          </a:p>
          <a:p>
            <a:pPr lvl="2"/>
            <a:r>
              <a:rPr lang="zh-TW" altLang="en-US" dirty="0"/>
              <a:t>使用</a:t>
            </a:r>
            <a:r>
              <a:rPr lang="en-US" altLang="zh-TW" dirty="0" err="1">
                <a:solidFill>
                  <a:srgbClr val="FF0000"/>
                </a:solidFill>
              </a:rPr>
              <a:t>popitem</a:t>
            </a:r>
            <a:r>
              <a:rPr lang="en-US" altLang="zh-TW" dirty="0">
                <a:solidFill>
                  <a:srgbClr val="FF0000"/>
                </a:solidFill>
              </a:rPr>
              <a:t>()</a:t>
            </a:r>
            <a:r>
              <a:rPr lang="zh-TW" altLang="en-US" dirty="0"/>
              <a:t>函式</a:t>
            </a:r>
            <a:endParaRPr lang="en-US" altLang="zh-TW" dirty="0"/>
          </a:p>
          <a:p>
            <a:pPr lvl="2"/>
            <a:endParaRPr lang="en-US" altLang="zh-TW" dirty="0"/>
          </a:p>
          <a:p>
            <a:pPr lvl="1"/>
            <a:r>
              <a:rPr lang="zh-TW" altLang="en-US" dirty="0">
                <a:solidFill>
                  <a:srgbClr val="00B0F0"/>
                </a:solidFill>
              </a:rPr>
              <a:t>刪除</a:t>
            </a:r>
            <a:r>
              <a:rPr lang="zh-TW" altLang="en-US" dirty="0"/>
              <a:t>字典所有項目</a:t>
            </a:r>
            <a:endParaRPr lang="en-US" altLang="zh-TW" dirty="0"/>
          </a:p>
          <a:p>
            <a:pPr lvl="2"/>
            <a:r>
              <a:rPr lang="zh-TW" altLang="en-US" dirty="0"/>
              <a:t>使用</a:t>
            </a:r>
            <a:r>
              <a:rPr lang="en-US" altLang="zh-TW" dirty="0">
                <a:solidFill>
                  <a:srgbClr val="FF0000"/>
                </a:solidFill>
              </a:rPr>
              <a:t>clear()</a:t>
            </a:r>
            <a:r>
              <a:rPr lang="zh-TW" altLang="en-US" dirty="0"/>
              <a:t>函式，即清空成空字典</a:t>
            </a:r>
            <a:endParaRPr lang="en-US" altLang="zh-TW" dirty="0"/>
          </a:p>
          <a:p>
            <a:pPr lvl="2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marL="914400" lvl="2" indent="0">
              <a:buNone/>
            </a:pPr>
            <a:endParaRPr lang="en-US" altLang="zh-TW" dirty="0"/>
          </a:p>
          <a:p>
            <a:pPr lvl="2"/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0806C742-2717-A5F0-F54A-05F129669A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>
              <a:defRPr/>
            </a:pPr>
            <a:fld id="{8E43CC5F-1AB8-4BEC-82AC-75ACFB5D3858}" type="slidenum">
              <a:rPr lang="zh-TW" altLang="en-US" smtClean="0"/>
              <a:pPr algn="ctr">
                <a:defRPr/>
              </a:pPr>
              <a:t>17</a:t>
            </a:fld>
            <a:r>
              <a:rPr lang="en-US" altLang="zh-TW" dirty="0"/>
              <a:t>/34</a:t>
            </a:r>
            <a:endParaRPr lang="zh-TW" altLang="en-US" dirty="0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D96F1D5E-6E84-E98D-A0AB-9C3C7DB8C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6609777" cy="523220"/>
          </a:xfrm>
        </p:spPr>
        <p:txBody>
          <a:bodyPr/>
          <a:lstStyle/>
          <a:p>
            <a:r>
              <a:rPr lang="zh-TW" altLang="en-US" dirty="0"/>
              <a:t>字串與容器型別</a:t>
            </a:r>
            <a:r>
              <a:rPr lang="en-US" altLang="zh-TW" dirty="0"/>
              <a:t>—</a:t>
            </a:r>
            <a:r>
              <a:rPr lang="zh-TW" altLang="en-US" dirty="0"/>
              <a:t>字典 </a:t>
            </a:r>
            <a:r>
              <a:rPr lang="en-US" altLang="zh-TW" dirty="0"/>
              <a:t>(Dictionary)(3/4)</a:t>
            </a:r>
            <a:endParaRPr lang="zh-TW" altLang="en-US" dirty="0"/>
          </a:p>
        </p:txBody>
      </p:sp>
      <p:pic>
        <p:nvPicPr>
          <p:cNvPr id="5" name="Picture 2">
            <a:hlinkClick r:id="rId2" action="ppaction://hlinksldjump"/>
            <a:extLst>
              <a:ext uri="{FF2B5EF4-FFF2-40B4-BE49-F238E27FC236}">
                <a16:creationId xmlns:a16="http://schemas.microsoft.com/office/drawing/2014/main" id="{92009F8D-3821-95E6-D21A-406EA4CE2D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91" b="99023" l="1758" r="98438">
                        <a14:foregroundMark x1="1758" y1="60547" x2="6641" y2="35156"/>
                        <a14:foregroundMark x1="76563" y1="586" x2="87695" y2="55469"/>
                        <a14:foregroundMark x1="98438" y1="391" x2="93750" y2="14258"/>
                        <a14:foregroundMark x1="49609" y1="99023" x2="52539" y2="88477"/>
                      </a14:backgroundRemoval>
                    </a14:imgEffect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9700" y="64706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矩形 6"/>
          <p:cNvSpPr/>
          <p:nvPr/>
        </p:nvSpPr>
        <p:spPr>
          <a:xfrm>
            <a:off x="4966550" y="3285837"/>
            <a:ext cx="2109900" cy="58477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zh-TW" sz="1600" dirty="0">
                <a:solidFill>
                  <a:srgbClr val="ABB2BF"/>
                </a:solidFill>
                <a:latin typeface="Consolas" panose="020B0609020204030204" pitchFamily="49" charset="0"/>
              </a:rPr>
              <a:t>e1 </a:t>
            </a:r>
            <a:r>
              <a:rPr lang="en-US" altLang="zh-TW" sz="1600" dirty="0">
                <a:solidFill>
                  <a:srgbClr val="C678DD"/>
                </a:solidFill>
                <a:latin typeface="Consolas" panose="020B0609020204030204" pitchFamily="49" charset="0"/>
              </a:rPr>
              <a:t>=</a:t>
            </a:r>
            <a:r>
              <a:rPr lang="en-US" altLang="zh-TW" sz="1600" dirty="0">
                <a:solidFill>
                  <a:srgbClr val="ABB2BF"/>
                </a:solidFill>
                <a:latin typeface="Consolas" panose="020B0609020204030204" pitchFamily="49" charset="0"/>
              </a:rPr>
              <a:t> d1.pop()</a:t>
            </a:r>
          </a:p>
          <a:p>
            <a:r>
              <a:rPr lang="en-US" altLang="zh-TW" sz="1600" dirty="0">
                <a:solidFill>
                  <a:srgbClr val="56B6C2"/>
                </a:solidFill>
                <a:latin typeface="Consolas" panose="020B0609020204030204" pitchFamily="49" charset="0"/>
              </a:rPr>
              <a:t>print</a:t>
            </a:r>
            <a:r>
              <a:rPr lang="en-US" altLang="zh-TW" sz="1600" dirty="0">
                <a:solidFill>
                  <a:srgbClr val="ABB2BF"/>
                </a:solidFill>
                <a:latin typeface="Consolas" panose="020B0609020204030204" pitchFamily="49" charset="0"/>
              </a:rPr>
              <a:t>(e1, d1)</a:t>
            </a:r>
            <a:endParaRPr lang="en-US" altLang="zh-TW" sz="1600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966550" y="4495800"/>
            <a:ext cx="2109900" cy="58477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zh-TW" sz="1600" dirty="0">
                <a:solidFill>
                  <a:srgbClr val="ABB2BF"/>
                </a:solidFill>
                <a:latin typeface="Consolas" panose="020B0609020204030204" pitchFamily="49" charset="0"/>
              </a:rPr>
              <a:t>e2 </a:t>
            </a:r>
            <a:r>
              <a:rPr lang="en-US" altLang="zh-TW" sz="1600" dirty="0">
                <a:solidFill>
                  <a:srgbClr val="C678DD"/>
                </a:solidFill>
                <a:latin typeface="Consolas" panose="020B0609020204030204" pitchFamily="49" charset="0"/>
              </a:rPr>
              <a:t>=</a:t>
            </a:r>
            <a:r>
              <a:rPr lang="en-US" altLang="zh-TW" sz="1600" dirty="0">
                <a:solidFill>
                  <a:srgbClr val="ABB2BF"/>
                </a:solidFill>
                <a:latin typeface="Consolas" panose="020B0609020204030204" pitchFamily="49" charset="0"/>
              </a:rPr>
              <a:t> d1.popitem()</a:t>
            </a:r>
          </a:p>
          <a:p>
            <a:r>
              <a:rPr lang="en-US" altLang="zh-TW" sz="1600" dirty="0">
                <a:solidFill>
                  <a:srgbClr val="56B6C2"/>
                </a:solidFill>
                <a:latin typeface="Consolas" panose="020B0609020204030204" pitchFamily="49" charset="0"/>
              </a:rPr>
              <a:t>print</a:t>
            </a:r>
            <a:r>
              <a:rPr lang="en-US" altLang="zh-TW" sz="1600" dirty="0">
                <a:solidFill>
                  <a:srgbClr val="ABB2BF"/>
                </a:solidFill>
                <a:latin typeface="Consolas" panose="020B0609020204030204" pitchFamily="49" charset="0"/>
              </a:rPr>
              <a:t>(e2, d1)</a:t>
            </a:r>
            <a:endParaRPr lang="en-US" altLang="zh-TW" sz="1600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3721950" y="1219200"/>
            <a:ext cx="5250600" cy="156966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zh-TW" sz="1600" dirty="0">
                <a:solidFill>
                  <a:srgbClr val="ABB2BF"/>
                </a:solidFill>
                <a:latin typeface="Consolas" panose="020B0609020204030204" pitchFamily="49" charset="0"/>
              </a:rPr>
              <a:t>d1 </a:t>
            </a:r>
            <a:r>
              <a:rPr lang="en-US" altLang="zh-TW" sz="1600" dirty="0">
                <a:solidFill>
                  <a:srgbClr val="C678DD"/>
                </a:solidFill>
                <a:latin typeface="Consolas" panose="020B0609020204030204" pitchFamily="49" charset="0"/>
              </a:rPr>
              <a:t>=</a:t>
            </a:r>
            <a:r>
              <a:rPr lang="en-US" altLang="zh-TW" sz="1600" dirty="0">
                <a:solidFill>
                  <a:srgbClr val="ABB2BF"/>
                </a:solidFill>
                <a:latin typeface="Consolas" panose="020B0609020204030204" pitchFamily="49" charset="0"/>
              </a:rPr>
              <a:t> {</a:t>
            </a:r>
            <a:r>
              <a:rPr lang="en-US" altLang="zh-TW" sz="1600" dirty="0">
                <a:solidFill>
                  <a:srgbClr val="D19A66"/>
                </a:solidFill>
                <a:latin typeface="Consolas" panose="020B0609020204030204" pitchFamily="49" charset="0"/>
              </a:rPr>
              <a:t>1</a:t>
            </a:r>
            <a:r>
              <a:rPr lang="en-US" altLang="zh-TW" sz="1600" dirty="0">
                <a:solidFill>
                  <a:srgbClr val="ABB2BF"/>
                </a:solidFill>
                <a:latin typeface="Consolas" panose="020B0609020204030204" pitchFamily="49" charset="0"/>
              </a:rPr>
              <a:t>:</a:t>
            </a:r>
            <a:r>
              <a:rPr lang="en-US" altLang="zh-TW" sz="1600" dirty="0">
                <a:solidFill>
                  <a:srgbClr val="D19A66"/>
                </a:solidFill>
                <a:latin typeface="Consolas" panose="020B0609020204030204" pitchFamily="49" charset="0"/>
              </a:rPr>
              <a:t>1</a:t>
            </a:r>
            <a:r>
              <a:rPr lang="en-US" altLang="zh-TW" sz="1600" dirty="0">
                <a:solidFill>
                  <a:srgbClr val="ABB2BF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600" dirty="0">
                <a:solidFill>
                  <a:srgbClr val="D19A66"/>
                </a:solidFill>
                <a:latin typeface="Consolas" panose="020B0609020204030204" pitchFamily="49" charset="0"/>
              </a:rPr>
              <a:t>2</a:t>
            </a:r>
            <a:r>
              <a:rPr lang="en-US" altLang="zh-TW" sz="1600" dirty="0">
                <a:solidFill>
                  <a:srgbClr val="ABB2BF"/>
                </a:solidFill>
                <a:latin typeface="Consolas" panose="020B0609020204030204" pitchFamily="49" charset="0"/>
              </a:rPr>
              <a:t>:</a:t>
            </a:r>
            <a:r>
              <a:rPr lang="en-US" altLang="zh-TW" sz="1600" dirty="0">
                <a:solidFill>
                  <a:srgbClr val="D19A66"/>
                </a:solidFill>
                <a:latin typeface="Consolas" panose="020B0609020204030204" pitchFamily="49" charset="0"/>
              </a:rPr>
              <a:t>4</a:t>
            </a:r>
            <a:r>
              <a:rPr lang="en-US" altLang="zh-TW" sz="1600" dirty="0">
                <a:solidFill>
                  <a:srgbClr val="ABB2BF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600" dirty="0">
                <a:solidFill>
                  <a:srgbClr val="98C379"/>
                </a:solidFill>
                <a:latin typeface="Consolas" panose="020B0609020204030204" pitchFamily="49" charset="0"/>
              </a:rPr>
              <a:t>"</a:t>
            </a:r>
            <a:r>
              <a:rPr lang="en-US" altLang="zh-TW" sz="1600" dirty="0" err="1">
                <a:solidFill>
                  <a:srgbClr val="98C379"/>
                </a:solidFill>
                <a:latin typeface="Consolas" panose="020B0609020204030204" pitchFamily="49" charset="0"/>
              </a:rPr>
              <a:t>name"</a:t>
            </a:r>
            <a:r>
              <a:rPr lang="en-US" altLang="zh-TW" sz="1600" dirty="0" err="1">
                <a:solidFill>
                  <a:srgbClr val="ABB2BF"/>
                </a:solidFill>
                <a:latin typeface="Consolas" panose="020B0609020204030204" pitchFamily="49" charset="0"/>
              </a:rPr>
              <a:t>:</a:t>
            </a:r>
            <a:r>
              <a:rPr lang="en-US" altLang="zh-TW" sz="1600" dirty="0" err="1">
                <a:solidFill>
                  <a:srgbClr val="98C379"/>
                </a:solidFill>
                <a:latin typeface="Consolas" panose="020B0609020204030204" pitchFamily="49" charset="0"/>
              </a:rPr>
              <a:t>"joe</a:t>
            </a:r>
            <a:r>
              <a:rPr lang="en-US" altLang="zh-TW" sz="1600" dirty="0">
                <a:solidFill>
                  <a:srgbClr val="98C379"/>
                </a:solidFill>
                <a:latin typeface="Consolas" panose="020B0609020204030204" pitchFamily="49" charset="0"/>
              </a:rPr>
              <a:t>"</a:t>
            </a:r>
            <a:r>
              <a:rPr lang="en-US" altLang="zh-TW" sz="1600" dirty="0">
                <a:solidFill>
                  <a:srgbClr val="ABB2BF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600" dirty="0">
                <a:solidFill>
                  <a:srgbClr val="98C379"/>
                </a:solidFill>
                <a:latin typeface="Consolas" panose="020B0609020204030204" pitchFamily="49" charset="0"/>
              </a:rPr>
              <a:t>"age"</a:t>
            </a:r>
            <a:r>
              <a:rPr lang="en-US" altLang="zh-TW" sz="1600" dirty="0">
                <a:solidFill>
                  <a:srgbClr val="ABB2BF"/>
                </a:solidFill>
                <a:latin typeface="Consolas" panose="020B0609020204030204" pitchFamily="49" charset="0"/>
              </a:rPr>
              <a:t>:</a:t>
            </a:r>
            <a:r>
              <a:rPr lang="en-US" altLang="zh-TW" sz="1600" dirty="0">
                <a:solidFill>
                  <a:srgbClr val="D19A66"/>
                </a:solidFill>
                <a:latin typeface="Consolas" panose="020B0609020204030204" pitchFamily="49" charset="0"/>
              </a:rPr>
              <a:t>20</a:t>
            </a:r>
            <a:r>
              <a:rPr lang="en-US" altLang="zh-TW" sz="1600" dirty="0">
                <a:solidFill>
                  <a:srgbClr val="ABB2BF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600" dirty="0">
                <a:solidFill>
                  <a:srgbClr val="D19A66"/>
                </a:solidFill>
                <a:latin typeface="Consolas" panose="020B0609020204030204" pitchFamily="49" charset="0"/>
              </a:rPr>
              <a:t>5</a:t>
            </a:r>
            <a:r>
              <a:rPr lang="en-US" altLang="zh-TW" sz="1600" dirty="0">
                <a:solidFill>
                  <a:srgbClr val="ABB2BF"/>
                </a:solidFill>
                <a:latin typeface="Consolas" panose="020B0609020204030204" pitchFamily="49" charset="0"/>
              </a:rPr>
              <a:t>:</a:t>
            </a:r>
            <a:r>
              <a:rPr lang="en-US" altLang="zh-TW" sz="1600" dirty="0">
                <a:solidFill>
                  <a:srgbClr val="D19A66"/>
                </a:solidFill>
                <a:latin typeface="Consolas" panose="020B0609020204030204" pitchFamily="49" charset="0"/>
              </a:rPr>
              <a:t>22</a:t>
            </a:r>
            <a:r>
              <a:rPr lang="en-US" altLang="zh-TW" sz="1600" dirty="0">
                <a:solidFill>
                  <a:srgbClr val="ABB2BF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altLang="zh-TW" sz="1600" dirty="0">
                <a:solidFill>
                  <a:srgbClr val="C678DD"/>
                </a:solidFill>
                <a:latin typeface="Consolas" panose="020B0609020204030204" pitchFamily="49" charset="0"/>
              </a:rPr>
              <a:t>del</a:t>
            </a:r>
            <a:r>
              <a:rPr lang="en-US" altLang="zh-TW" sz="1600" dirty="0">
                <a:solidFill>
                  <a:srgbClr val="ABB2BF"/>
                </a:solidFill>
                <a:latin typeface="Consolas" panose="020B0609020204030204" pitchFamily="49" charset="0"/>
              </a:rPr>
              <a:t> d1[</a:t>
            </a:r>
            <a:r>
              <a:rPr lang="en-US" altLang="zh-TW" sz="1600" dirty="0">
                <a:solidFill>
                  <a:srgbClr val="D19A66"/>
                </a:solidFill>
                <a:latin typeface="Consolas" panose="020B0609020204030204" pitchFamily="49" charset="0"/>
              </a:rPr>
              <a:t>2</a:t>
            </a:r>
            <a:r>
              <a:rPr lang="en-US" altLang="zh-TW" sz="1600" dirty="0">
                <a:solidFill>
                  <a:srgbClr val="ABB2BF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altLang="zh-TW" sz="1600" dirty="0">
                <a:solidFill>
                  <a:srgbClr val="56B6C2"/>
                </a:solidFill>
                <a:latin typeface="Consolas" panose="020B0609020204030204" pitchFamily="49" charset="0"/>
              </a:rPr>
              <a:t>print</a:t>
            </a:r>
            <a:r>
              <a:rPr lang="en-US" altLang="zh-TW" sz="1600" dirty="0">
                <a:solidFill>
                  <a:srgbClr val="ABB2BF"/>
                </a:solidFill>
                <a:latin typeface="Consolas" panose="020B0609020204030204" pitchFamily="49" charset="0"/>
              </a:rPr>
              <a:t>(d1)</a:t>
            </a:r>
          </a:p>
          <a:p>
            <a:br>
              <a:rPr lang="en-US" altLang="zh-TW" sz="1600" dirty="0">
                <a:solidFill>
                  <a:srgbClr val="ABB2BF"/>
                </a:solidFill>
                <a:latin typeface="Consolas" panose="020B0609020204030204" pitchFamily="49" charset="0"/>
              </a:rPr>
            </a:br>
            <a:r>
              <a:rPr lang="en-US" altLang="zh-TW" sz="1600" dirty="0">
                <a:solidFill>
                  <a:srgbClr val="C678DD"/>
                </a:solidFill>
                <a:latin typeface="Consolas" panose="020B0609020204030204" pitchFamily="49" charset="0"/>
              </a:rPr>
              <a:t>del</a:t>
            </a:r>
            <a:r>
              <a:rPr lang="en-US" altLang="zh-TW" sz="1600" dirty="0">
                <a:solidFill>
                  <a:srgbClr val="ABB2BF"/>
                </a:solidFill>
                <a:latin typeface="Consolas" panose="020B0609020204030204" pitchFamily="49" charset="0"/>
              </a:rPr>
              <a:t> d1[</a:t>
            </a:r>
            <a:r>
              <a:rPr lang="en-US" altLang="zh-TW" sz="1600" dirty="0">
                <a:solidFill>
                  <a:srgbClr val="98C379"/>
                </a:solidFill>
                <a:latin typeface="Consolas" panose="020B0609020204030204" pitchFamily="49" charset="0"/>
              </a:rPr>
              <a:t>'age'</a:t>
            </a:r>
            <a:r>
              <a:rPr lang="en-US" altLang="zh-TW" sz="1600" dirty="0">
                <a:solidFill>
                  <a:srgbClr val="ABB2BF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altLang="zh-TW" sz="1600" dirty="0">
                <a:solidFill>
                  <a:srgbClr val="56B6C2"/>
                </a:solidFill>
                <a:latin typeface="Consolas" panose="020B0609020204030204" pitchFamily="49" charset="0"/>
              </a:rPr>
              <a:t>print</a:t>
            </a:r>
            <a:r>
              <a:rPr lang="en-US" altLang="zh-TW" sz="1600" dirty="0">
                <a:solidFill>
                  <a:srgbClr val="ABB2BF"/>
                </a:solidFill>
                <a:latin typeface="Consolas" panose="020B0609020204030204" pitchFamily="49" charset="0"/>
              </a:rPr>
              <a:t>(d1)</a:t>
            </a:r>
            <a:endParaRPr lang="en-US" altLang="zh-TW" sz="1600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966550" y="5587425"/>
            <a:ext cx="2109900" cy="58477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zh-TW" sz="1600" dirty="0">
                <a:solidFill>
                  <a:srgbClr val="ABB2BF"/>
                </a:solidFill>
                <a:latin typeface="Consolas" panose="020B0609020204030204" pitchFamily="49" charset="0"/>
              </a:rPr>
              <a:t>d1.clear()</a:t>
            </a:r>
          </a:p>
          <a:p>
            <a:r>
              <a:rPr lang="en-US" altLang="zh-TW" sz="1600" dirty="0">
                <a:solidFill>
                  <a:srgbClr val="56B6C2"/>
                </a:solidFill>
                <a:latin typeface="Consolas" panose="020B0609020204030204" pitchFamily="49" charset="0"/>
              </a:rPr>
              <a:t>print</a:t>
            </a:r>
            <a:r>
              <a:rPr lang="en-US" altLang="zh-TW" sz="1600" dirty="0">
                <a:solidFill>
                  <a:srgbClr val="ABB2BF"/>
                </a:solidFill>
                <a:latin typeface="Consolas" panose="020B0609020204030204" pitchFamily="49" charset="0"/>
              </a:rPr>
              <a:t>(d1)</a:t>
            </a:r>
            <a:endParaRPr lang="en-US" altLang="zh-TW" sz="1600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04742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E16BF45E-87D5-059E-DBB6-FC7C6AD344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字典函式與方法</a:t>
            </a:r>
            <a:endParaRPr lang="en-US" altLang="zh-TW" dirty="0"/>
          </a:p>
          <a:p>
            <a:pPr lvl="1"/>
            <a:r>
              <a:rPr lang="zh-TW" altLang="en-US" dirty="0"/>
              <a:t>字典函式</a:t>
            </a:r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r>
              <a:rPr lang="zh-TW" altLang="en-US" dirty="0"/>
              <a:t>字典方法</a:t>
            </a:r>
            <a:endParaRPr lang="en-US" altLang="zh-TW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0806C742-2717-A5F0-F54A-05F129669A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>
              <a:defRPr/>
            </a:pPr>
            <a:fld id="{8E43CC5F-1AB8-4BEC-82AC-75ACFB5D3858}" type="slidenum">
              <a:rPr lang="zh-TW" altLang="en-US" smtClean="0"/>
              <a:pPr algn="ctr">
                <a:defRPr/>
              </a:pPr>
              <a:t>18</a:t>
            </a:fld>
            <a:r>
              <a:rPr lang="en-US" altLang="zh-TW" dirty="0"/>
              <a:t>/34</a:t>
            </a:r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D96F1D5E-6E84-E98D-A0AB-9C3C7DB8C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6609777" cy="523220"/>
          </a:xfrm>
        </p:spPr>
        <p:txBody>
          <a:bodyPr/>
          <a:lstStyle/>
          <a:p>
            <a:r>
              <a:rPr lang="zh-TW" altLang="en-US" dirty="0"/>
              <a:t>字串與容器型別</a:t>
            </a:r>
            <a:r>
              <a:rPr lang="en-US" altLang="zh-TW" dirty="0"/>
              <a:t>—</a:t>
            </a:r>
            <a:r>
              <a:rPr lang="zh-TW" altLang="en-US" dirty="0"/>
              <a:t>字典 </a:t>
            </a:r>
            <a:r>
              <a:rPr lang="en-US" altLang="zh-TW" dirty="0"/>
              <a:t>(Dictionary)(4/4)</a:t>
            </a:r>
            <a:endParaRPr lang="zh-TW" altLang="en-US" dirty="0"/>
          </a:p>
        </p:txBody>
      </p:sp>
      <p:pic>
        <p:nvPicPr>
          <p:cNvPr id="5" name="Picture 2">
            <a:hlinkClick r:id="rId2" action="ppaction://hlinksldjump"/>
            <a:extLst>
              <a:ext uri="{FF2B5EF4-FFF2-40B4-BE49-F238E27FC236}">
                <a16:creationId xmlns:a16="http://schemas.microsoft.com/office/drawing/2014/main" id="{92009F8D-3821-95E6-D21A-406EA4CE2D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91" b="99023" l="1758" r="98438">
                        <a14:foregroundMark x1="1758" y1="60547" x2="6641" y2="35156"/>
                        <a14:foregroundMark x1="76563" y1="586" x2="87695" y2="55469"/>
                        <a14:foregroundMark x1="98438" y1="391" x2="93750" y2="14258"/>
                        <a14:foregroundMark x1="49609" y1="99023" x2="52539" y2="88477"/>
                      </a14:backgroundRemoval>
                    </a14:imgEffect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9700" y="64706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9923" y="1516598"/>
            <a:ext cx="6994077" cy="1786233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488" y="3867820"/>
            <a:ext cx="6753512" cy="1849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9028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97C97CAD-CA04-42E9-B21C-EF39608CF3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892139" cy="523220"/>
          </a:xfrm>
        </p:spPr>
        <p:txBody>
          <a:bodyPr/>
          <a:lstStyle/>
          <a:p>
            <a:r>
              <a:rPr lang="zh-TW" altLang="en-US" dirty="0"/>
              <a:t>課程綱要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72C9936F-3F3E-4229-B461-5B5EC8914B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106" y="685800"/>
            <a:ext cx="8713788" cy="532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just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p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just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just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Ø"/>
              <a:defRPr kumimoji="1" sz="18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just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kumimoji="1" sz="18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just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p"/>
              <a:defRPr kumimoji="1" sz="18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just" rtl="0" fontAlgn="base"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p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just" rtl="0" fontAlgn="base"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p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just" rtl="0" fontAlgn="base"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p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just" rtl="0" fontAlgn="base"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p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457200" indent="-457200" eaLnBrk="1" hangingPunct="1">
              <a:buFont typeface="+mj-lt"/>
              <a:buAutoNum type="arabicPeriod"/>
            </a:pPr>
            <a:r>
              <a:rPr lang="zh-TW" altLang="en-US" kern="0" dirty="0"/>
              <a:t>字串與容器型別</a:t>
            </a:r>
            <a:endParaRPr lang="en-US" altLang="zh-TW" kern="0" dirty="0"/>
          </a:p>
          <a:p>
            <a:pPr marL="933450" lvl="1" indent="-533400" eaLnBrk="1" hangingPunct="1">
              <a:buFont typeface="+mj-lt"/>
              <a:buAutoNum type="circleNumWdWhitePlain"/>
            </a:pPr>
            <a:r>
              <a:rPr lang="zh-TW" altLang="en-US" kern="0" dirty="0">
                <a:hlinkClick r:id="rId2" action="ppaction://hlinksldjump"/>
              </a:rPr>
              <a:t>字串 </a:t>
            </a:r>
            <a:r>
              <a:rPr lang="en-US" altLang="zh-TW" kern="0" dirty="0">
                <a:hlinkClick r:id="rId2" action="ppaction://hlinksldjump"/>
              </a:rPr>
              <a:t>(String)</a:t>
            </a:r>
            <a:endParaRPr lang="en-US" altLang="zh-TW" kern="0" dirty="0"/>
          </a:p>
          <a:p>
            <a:pPr marL="933450" lvl="1" indent="-533400" eaLnBrk="1" hangingPunct="1">
              <a:buFont typeface="Wingdings" panose="05000000000000000000" pitchFamily="2" charset="2"/>
              <a:buAutoNum type="circleNumWdWhitePlain"/>
            </a:pPr>
            <a:r>
              <a:rPr lang="zh-TW" altLang="en-US" kern="0" dirty="0">
                <a:hlinkClick r:id="rId3" action="ppaction://hlinksldjump"/>
              </a:rPr>
              <a:t>串列 </a:t>
            </a:r>
            <a:r>
              <a:rPr lang="en-US" altLang="zh-TW" kern="0" dirty="0">
                <a:hlinkClick r:id="rId3" action="ppaction://hlinksldjump"/>
              </a:rPr>
              <a:t>(List)</a:t>
            </a:r>
            <a:endParaRPr lang="en-US" altLang="zh-TW" kern="0" dirty="0"/>
          </a:p>
          <a:p>
            <a:pPr marL="933450" lvl="1" indent="-533400" eaLnBrk="1" hangingPunct="1">
              <a:buFont typeface="Wingdings" panose="05000000000000000000" pitchFamily="2" charset="2"/>
              <a:buAutoNum type="circleNumWdWhitePlain"/>
            </a:pPr>
            <a:r>
              <a:rPr lang="zh-TW" altLang="en-US" kern="0" dirty="0">
                <a:hlinkClick r:id="rId4" action="ppaction://hlinksldjump"/>
              </a:rPr>
              <a:t>元組 </a:t>
            </a:r>
            <a:r>
              <a:rPr lang="en-US" altLang="zh-TW" kern="0" dirty="0">
                <a:hlinkClick r:id="rId4" action="ppaction://hlinksldjump"/>
              </a:rPr>
              <a:t>(Tuple)</a:t>
            </a:r>
            <a:endParaRPr lang="en-US" altLang="zh-TW" kern="0" dirty="0"/>
          </a:p>
          <a:p>
            <a:pPr marL="933450" lvl="1" indent="-533400" eaLnBrk="1" hangingPunct="1">
              <a:buFont typeface="Wingdings" panose="05000000000000000000" pitchFamily="2" charset="2"/>
              <a:buAutoNum type="circleNumWdWhitePlain"/>
            </a:pPr>
            <a:r>
              <a:rPr lang="zh-TW" altLang="en-US" kern="0" dirty="0">
                <a:hlinkClick r:id="rId5" action="ppaction://hlinksldjump"/>
              </a:rPr>
              <a:t>字典 </a:t>
            </a:r>
            <a:r>
              <a:rPr lang="en-US" altLang="zh-TW" kern="0" dirty="0">
                <a:hlinkClick r:id="rId5" action="ppaction://hlinksldjump"/>
              </a:rPr>
              <a:t>(Dictionary)</a:t>
            </a:r>
            <a:endParaRPr lang="en-US" altLang="zh-TW" kern="0" dirty="0"/>
          </a:p>
          <a:p>
            <a:pPr marL="933450" lvl="1" indent="-533400" eaLnBrk="1" hangingPunct="1">
              <a:buFont typeface="Wingdings" panose="05000000000000000000" pitchFamily="2" charset="2"/>
              <a:buAutoNum type="circleNumWdWhitePlain"/>
            </a:pPr>
            <a:r>
              <a:rPr lang="zh-TW" altLang="en-US" kern="0" dirty="0">
                <a:hlinkClick r:id="rId6" action="ppaction://hlinksldjump"/>
              </a:rPr>
              <a:t>集合</a:t>
            </a:r>
            <a:r>
              <a:rPr lang="en-US" altLang="zh-TW" kern="0" dirty="0">
                <a:hlinkClick r:id="rId6" action="ppaction://hlinksldjump"/>
              </a:rPr>
              <a:t>(Set)</a:t>
            </a:r>
            <a:endParaRPr lang="en-US" altLang="zh-TW" kern="0" dirty="0"/>
          </a:p>
          <a:p>
            <a:pPr marL="457200" indent="-457200" eaLnBrk="1" hangingPunct="1">
              <a:buFont typeface="+mj-lt"/>
              <a:buAutoNum type="arabicPeriod"/>
            </a:pPr>
            <a:r>
              <a:rPr lang="zh-TW" altLang="en-US" kern="0" dirty="0"/>
              <a:t>函式、模組、作業</a:t>
            </a:r>
            <a:endParaRPr lang="en-US" altLang="zh-TW" kern="0" dirty="0"/>
          </a:p>
          <a:p>
            <a:pPr marL="933450" lvl="1" indent="-533400" eaLnBrk="1" hangingPunct="1">
              <a:buFont typeface="Wingdings" panose="05000000000000000000" pitchFamily="2" charset="2"/>
              <a:buAutoNum type="circleNumWdWhitePlain"/>
            </a:pPr>
            <a:r>
              <a:rPr lang="en-US" altLang="zh-TW" kern="0" dirty="0">
                <a:hlinkClick r:id="rId7" action="ppaction://hlinksldjump"/>
              </a:rPr>
              <a:t>Python</a:t>
            </a:r>
            <a:r>
              <a:rPr lang="zh-TW" altLang="en-US" kern="0" dirty="0">
                <a:hlinkClick r:id="rId7" action="ppaction://hlinksldjump"/>
              </a:rPr>
              <a:t>函式</a:t>
            </a:r>
            <a:endParaRPr lang="en-US" altLang="zh-TW" kern="0" dirty="0"/>
          </a:p>
          <a:p>
            <a:pPr marL="933450" lvl="1" indent="-533400" eaLnBrk="1" hangingPunct="1">
              <a:buFont typeface="Wingdings" panose="05000000000000000000" pitchFamily="2" charset="2"/>
              <a:buAutoNum type="circleNumWdWhitePlain"/>
            </a:pPr>
            <a:r>
              <a:rPr lang="zh-TW" altLang="en-US" kern="0" dirty="0">
                <a:hlinkClick r:id="rId8" action="ppaction://hlinksldjump"/>
              </a:rPr>
              <a:t>模組</a:t>
            </a:r>
            <a:endParaRPr lang="en-US" altLang="zh-TW" kern="0" dirty="0"/>
          </a:p>
          <a:p>
            <a:pPr marL="933450" lvl="1" indent="-533400" eaLnBrk="1" hangingPunct="1">
              <a:buFont typeface="Wingdings" panose="05000000000000000000" pitchFamily="2" charset="2"/>
              <a:buAutoNum type="circleNumWdWhitePlain"/>
            </a:pPr>
            <a:r>
              <a:rPr lang="zh-TW" altLang="en-US" kern="0" dirty="0">
                <a:hlinkClick r:id="rId9" action="ppaction://hlinksldjump"/>
              </a:rPr>
              <a:t>作業</a:t>
            </a:r>
            <a:endParaRPr lang="en-US" altLang="zh-TW" kern="0" dirty="0"/>
          </a:p>
          <a:p>
            <a:pPr marL="0" lvl="1" indent="0" eaLnBrk="1" hangingPunct="1">
              <a:buNone/>
            </a:pPr>
            <a:endParaRPr lang="en-US" altLang="zh-TW" sz="2400" kern="0" dirty="0"/>
          </a:p>
        </p:txBody>
      </p:sp>
      <p:sp>
        <p:nvSpPr>
          <p:cNvPr id="6" name="投影片編號版面配置區 2">
            <a:extLst>
              <a:ext uri="{FF2B5EF4-FFF2-40B4-BE49-F238E27FC236}">
                <a16:creationId xmlns:a16="http://schemas.microsoft.com/office/drawing/2014/main" id="{BF5E5ADD-3E39-4808-B604-7EC04131A1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244000" y="6321312"/>
            <a:ext cx="900000" cy="540000"/>
          </a:xfrm>
        </p:spPr>
        <p:txBody>
          <a:bodyPr/>
          <a:lstStyle/>
          <a:p>
            <a:pPr algn="ctr">
              <a:defRPr/>
            </a:pPr>
            <a:fld id="{8E43CC5F-1AB8-4BEC-82AC-75ACFB5D3858}" type="slidenum">
              <a:rPr lang="zh-TW" altLang="en-US" smtClean="0"/>
              <a:pPr algn="ctr">
                <a:defRPr/>
              </a:pPr>
              <a:t>1</a:t>
            </a:fld>
            <a:r>
              <a:rPr lang="en-US" altLang="zh-TW" dirty="0"/>
              <a:t>/34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486642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E16BF45E-87D5-059E-DBB6-FC7C6AD344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內建的集合型態</a:t>
            </a:r>
            <a:r>
              <a:rPr lang="en-US" altLang="zh-TW" dirty="0"/>
              <a:t>(set types) </a:t>
            </a:r>
            <a:r>
              <a:rPr lang="zh-TW" altLang="en-US" dirty="0"/>
              <a:t>共有兩種</a:t>
            </a:r>
          </a:p>
          <a:p>
            <a:pPr lvl="1"/>
            <a:r>
              <a:rPr lang="en-US" altLang="zh-TW" dirty="0"/>
              <a:t>set: </a:t>
            </a:r>
            <a:r>
              <a:rPr lang="zh-TW" altLang="en-US" dirty="0"/>
              <a:t>集合，可變</a:t>
            </a:r>
            <a:r>
              <a:rPr lang="en-US" altLang="zh-TW" dirty="0"/>
              <a:t>(mutable)</a:t>
            </a:r>
          </a:p>
          <a:p>
            <a:pPr lvl="1"/>
            <a:r>
              <a:rPr lang="en-US" altLang="zh-TW" dirty="0" err="1">
                <a:sym typeface="Wingdings" panose="05000000000000000000" pitchFamily="2" charset="2"/>
              </a:rPr>
              <a:t>frozenset</a:t>
            </a:r>
            <a:r>
              <a:rPr lang="en-US" altLang="zh-TW" dirty="0">
                <a:sym typeface="Wingdings" panose="05000000000000000000" pitchFamily="2" charset="2"/>
              </a:rPr>
              <a:t> : </a:t>
            </a:r>
            <a:r>
              <a:rPr lang="zh-TW" altLang="en-US" dirty="0">
                <a:sym typeface="Wingdings" panose="05000000000000000000" pitchFamily="2" charset="2"/>
              </a:rPr>
              <a:t>原封集合，建立後不可新增或刪除</a:t>
            </a:r>
            <a:endParaRPr lang="en-US" altLang="zh-TW" dirty="0">
              <a:sym typeface="Wingdings" panose="05000000000000000000" pitchFamily="2" charset="2"/>
            </a:endParaRPr>
          </a:p>
          <a:p>
            <a:pPr lvl="1"/>
            <a:endParaRPr lang="en-US" altLang="zh-TW" dirty="0">
              <a:sym typeface="Wingdings" panose="05000000000000000000" pitchFamily="2" charset="2"/>
            </a:endParaRPr>
          </a:p>
          <a:p>
            <a:r>
              <a:rPr lang="zh-TW" altLang="en-US" dirty="0"/>
              <a:t>建立集合</a:t>
            </a:r>
            <a:endParaRPr lang="en-US" altLang="zh-TW" dirty="0"/>
          </a:p>
          <a:p>
            <a:pPr lvl="1"/>
            <a:r>
              <a:rPr lang="zh-TW" altLang="en-US" dirty="0"/>
              <a:t>集合型態的字面常數使用大括弧</a:t>
            </a:r>
            <a:r>
              <a:rPr lang="en-US" altLang="zh-TW" dirty="0"/>
              <a:t>{ }</a:t>
            </a:r>
            <a:r>
              <a:rPr lang="zh-TW" altLang="en-US" dirty="0"/>
              <a:t>，其物件屬於複合資料型態</a:t>
            </a:r>
            <a:r>
              <a:rPr lang="en-US" altLang="zh-TW" dirty="0"/>
              <a:t>(compound data type) </a:t>
            </a:r>
            <a:r>
              <a:rPr lang="zh-TW" altLang="en-US" dirty="0"/>
              <a:t>，也就是說單一集合型態物件可以包含多個元素，但沒有重複的元素。</a:t>
            </a:r>
          </a:p>
          <a:p>
            <a:pPr lvl="1"/>
            <a:r>
              <a:rPr lang="en-US" altLang="zh-TW" dirty="0"/>
              <a:t>set </a:t>
            </a:r>
            <a:r>
              <a:rPr lang="zh-TW" altLang="en-US" dirty="0"/>
              <a:t>的元素是無序的</a:t>
            </a:r>
            <a:r>
              <a:rPr lang="en-US" altLang="zh-TW" dirty="0"/>
              <a:t>(</a:t>
            </a:r>
            <a:r>
              <a:rPr lang="zh-TW" altLang="en-US" dirty="0"/>
              <a:t>誰前誰後沒關係</a:t>
            </a:r>
            <a:r>
              <a:rPr lang="en-US" altLang="zh-TW" dirty="0"/>
              <a:t>)</a:t>
            </a:r>
          </a:p>
          <a:p>
            <a:pPr lvl="1"/>
            <a:r>
              <a:rPr lang="zh-TW" altLang="en-US" dirty="0"/>
              <a:t>建立方法</a:t>
            </a:r>
            <a:r>
              <a:rPr lang="zh-TW" altLang="en-US" dirty="0">
                <a:sym typeface="Wingdings" panose="05000000000000000000" pitchFamily="2" charset="2"/>
              </a:rPr>
              <a:t>：</a:t>
            </a:r>
            <a:r>
              <a:rPr lang="zh-TW" altLang="en-US" dirty="0"/>
              <a:t> </a:t>
            </a:r>
            <a:r>
              <a:rPr lang="en-US" altLang="zh-TW" dirty="0">
                <a:sym typeface="Wingdings" panose="05000000000000000000" pitchFamily="2" charset="2"/>
              </a:rPr>
              <a:t>(1) </a:t>
            </a:r>
            <a:r>
              <a:rPr lang="zh-TW" altLang="en-US" dirty="0">
                <a:sym typeface="Wingdings" panose="05000000000000000000" pitchFamily="2" charset="2"/>
              </a:rPr>
              <a:t>使用</a:t>
            </a:r>
            <a:r>
              <a:rPr lang="en-US" altLang="zh-TW" dirty="0">
                <a:solidFill>
                  <a:srgbClr val="00B0F0"/>
                </a:solidFill>
                <a:sym typeface="Wingdings" panose="05000000000000000000" pitchFamily="2" charset="2"/>
              </a:rPr>
              <a:t>set()</a:t>
            </a:r>
            <a:r>
              <a:rPr lang="zh-TW" altLang="en-US" dirty="0">
                <a:sym typeface="Wingdings" panose="05000000000000000000" pitchFamily="2" charset="2"/>
              </a:rPr>
              <a:t>；</a:t>
            </a:r>
            <a:r>
              <a:rPr lang="en-US" altLang="zh-TW" dirty="0">
                <a:sym typeface="Wingdings" panose="05000000000000000000" pitchFamily="2" charset="2"/>
              </a:rPr>
              <a:t>(2) </a:t>
            </a:r>
            <a:r>
              <a:rPr lang="zh-TW" altLang="en-US" dirty="0">
                <a:sym typeface="Wingdings" panose="05000000000000000000" pitchFamily="2" charset="2"/>
              </a:rPr>
              <a:t>使用</a:t>
            </a:r>
            <a:r>
              <a:rPr lang="zh-TW" altLang="en-US" dirty="0">
                <a:solidFill>
                  <a:srgbClr val="00B0F0"/>
                </a:solidFill>
                <a:sym typeface="Wingdings" panose="05000000000000000000" pitchFamily="2" charset="2"/>
              </a:rPr>
              <a:t>指定敘述</a:t>
            </a:r>
            <a:endParaRPr lang="en-US" altLang="zh-TW" dirty="0">
              <a:solidFill>
                <a:srgbClr val="00B0F0"/>
              </a:solidFill>
              <a:sym typeface="Wingdings" panose="05000000000000000000" pitchFamily="2" charset="2"/>
            </a:endParaRPr>
          </a:p>
          <a:p>
            <a:endParaRPr lang="en-US" altLang="zh-TW" dirty="0"/>
          </a:p>
          <a:p>
            <a:pPr marL="0" indent="0">
              <a:buNone/>
            </a:pPr>
            <a:endParaRPr lang="en-US" altLang="zh-TW" sz="1800" dirty="0"/>
          </a:p>
          <a:p>
            <a:pPr marL="0" indent="0">
              <a:buNone/>
            </a:pPr>
            <a:endParaRPr lang="en-US" altLang="zh-TW" sz="1800" dirty="0"/>
          </a:p>
          <a:p>
            <a:r>
              <a:rPr lang="zh-TW" altLang="en-US" dirty="0"/>
              <a:t>輸出集合</a:t>
            </a:r>
            <a:endParaRPr lang="en-US" altLang="zh-TW" dirty="0"/>
          </a:p>
          <a:p>
            <a:pPr lvl="1"/>
            <a:r>
              <a:rPr lang="zh-TW" altLang="en-US" dirty="0"/>
              <a:t>使用</a:t>
            </a:r>
            <a:r>
              <a:rPr lang="en-US" altLang="zh-TW" dirty="0">
                <a:solidFill>
                  <a:srgbClr val="FF0000"/>
                </a:solidFill>
              </a:rPr>
              <a:t>print()</a:t>
            </a:r>
            <a:r>
              <a:rPr lang="zh-TW" altLang="en-US" dirty="0"/>
              <a:t>函式輸出</a:t>
            </a:r>
            <a:r>
              <a:rPr lang="en-US" altLang="zh-TW" dirty="0"/>
              <a:t>s1~s4</a:t>
            </a:r>
            <a:r>
              <a:rPr lang="zh-TW" altLang="en-US" dirty="0"/>
              <a:t>內容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0806C742-2717-A5F0-F54A-05F129669A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>
              <a:defRPr/>
            </a:pPr>
            <a:fld id="{8E43CC5F-1AB8-4BEC-82AC-75ACFB5D3858}" type="slidenum">
              <a:rPr lang="zh-TW" altLang="en-US" smtClean="0"/>
              <a:pPr algn="ctr">
                <a:defRPr/>
              </a:pPr>
              <a:t>19</a:t>
            </a:fld>
            <a:r>
              <a:rPr lang="en-US" altLang="zh-TW" dirty="0"/>
              <a:t>/34</a:t>
            </a:r>
            <a:endParaRPr lang="zh-TW" altLang="en-US" dirty="0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D96F1D5E-6E84-E98D-A0AB-9C3C7DB8C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5534162" cy="523220"/>
          </a:xfrm>
        </p:spPr>
        <p:txBody>
          <a:bodyPr/>
          <a:lstStyle/>
          <a:p>
            <a:r>
              <a:rPr lang="zh-TW" altLang="en-US" kern="0" dirty="0"/>
              <a:t>字串與容器型別</a:t>
            </a:r>
            <a:r>
              <a:rPr lang="en-US" altLang="zh-TW" dirty="0"/>
              <a:t>—</a:t>
            </a:r>
            <a:r>
              <a:rPr lang="zh-TW" altLang="en-US" dirty="0"/>
              <a:t>集合 </a:t>
            </a:r>
            <a:r>
              <a:rPr lang="en-US" altLang="zh-TW" dirty="0"/>
              <a:t>(Set)(1/4)</a:t>
            </a:r>
            <a:endParaRPr lang="zh-TW" altLang="en-US" dirty="0"/>
          </a:p>
        </p:txBody>
      </p:sp>
      <p:pic>
        <p:nvPicPr>
          <p:cNvPr id="5" name="Picture 2">
            <a:hlinkClick r:id="rId2" action="ppaction://hlinksldjump"/>
            <a:extLst>
              <a:ext uri="{FF2B5EF4-FFF2-40B4-BE49-F238E27FC236}">
                <a16:creationId xmlns:a16="http://schemas.microsoft.com/office/drawing/2014/main" id="{F39B678A-0A7A-F9CB-2BF1-BAEDC98BCF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91" b="99023" l="1758" r="98438">
                        <a14:foregroundMark x1="1758" y1="60547" x2="6641" y2="35156"/>
                        <a14:foregroundMark x1="76563" y1="586" x2="87695" y2="55469"/>
                        <a14:foregroundMark x1="98438" y1="391" x2="93750" y2="14258"/>
                        <a14:foregroundMark x1="49609" y1="99023" x2="52539" y2="88477"/>
                      </a14:backgroundRemoval>
                    </a14:imgEffect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9700" y="64706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4631619E-F51E-C70B-BB1A-F501C0E83D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6504" y="4267200"/>
            <a:ext cx="2106396" cy="1016458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9AB85D15-82D6-BE68-2BCA-AD8C54DC34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48200" y="5238884"/>
            <a:ext cx="2209800" cy="140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0889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E16BF45E-87D5-059E-DBB6-FC7C6AD344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添加</a:t>
            </a:r>
            <a:r>
              <a:rPr lang="en-US" altLang="zh-TW" dirty="0"/>
              <a:t>/</a:t>
            </a:r>
            <a:r>
              <a:rPr lang="zh-TW" altLang="en-US" dirty="0"/>
              <a:t>刪除新元素時可用下列方法</a:t>
            </a:r>
          </a:p>
          <a:p>
            <a:pPr lvl="1"/>
            <a:r>
              <a:rPr lang="zh-TW" altLang="en-US" dirty="0">
                <a:sym typeface="Wingdings" panose="05000000000000000000" pitchFamily="2" charset="2"/>
              </a:rPr>
              <a:t>添加</a:t>
            </a:r>
            <a:endParaRPr lang="en-US" altLang="zh-TW" dirty="0">
              <a:sym typeface="Wingdings" panose="05000000000000000000" pitchFamily="2" charset="2"/>
            </a:endParaRPr>
          </a:p>
          <a:p>
            <a:pPr lvl="1"/>
            <a:endParaRPr lang="en-US" altLang="zh-TW" dirty="0">
              <a:sym typeface="Wingdings" panose="05000000000000000000" pitchFamily="2" charset="2"/>
            </a:endParaRPr>
          </a:p>
          <a:p>
            <a:pPr lvl="1"/>
            <a:endParaRPr lang="en-US" altLang="zh-TW" dirty="0">
              <a:sym typeface="Wingdings" panose="05000000000000000000" pitchFamily="2" charset="2"/>
            </a:endParaRPr>
          </a:p>
          <a:p>
            <a:pPr lvl="1"/>
            <a:r>
              <a:rPr lang="zh-TW" altLang="en-US" dirty="0">
                <a:sym typeface="Wingdings" panose="05000000000000000000" pitchFamily="2" charset="2"/>
              </a:rPr>
              <a:t>刪除</a:t>
            </a:r>
            <a:endParaRPr lang="en-US" altLang="zh-TW" dirty="0">
              <a:sym typeface="Wingdings" panose="05000000000000000000" pitchFamily="2" charset="2"/>
            </a:endParaRPr>
          </a:p>
          <a:p>
            <a:pPr lvl="1"/>
            <a:endParaRPr lang="en-US" altLang="zh-TW" dirty="0">
              <a:sym typeface="Wingdings" panose="05000000000000000000" pitchFamily="2" charset="2"/>
            </a:endParaRPr>
          </a:p>
          <a:p>
            <a:pPr lvl="1"/>
            <a:endParaRPr lang="en-US" altLang="zh-TW" dirty="0">
              <a:sym typeface="Wingdings" panose="05000000000000000000" pitchFamily="2" charset="2"/>
            </a:endParaRPr>
          </a:p>
          <a:p>
            <a:pPr lvl="1"/>
            <a:endParaRPr lang="en-US" altLang="zh-TW" dirty="0">
              <a:sym typeface="Wingdings" panose="05000000000000000000" pitchFamily="2" charset="2"/>
            </a:endParaRPr>
          </a:p>
          <a:p>
            <a:r>
              <a:rPr lang="en-US" altLang="zh-TW" dirty="0"/>
              <a:t>set</a:t>
            </a:r>
            <a:r>
              <a:rPr lang="zh-TW" altLang="en-US" dirty="0"/>
              <a:t>中沒有重複的元素，而且設定時的順序也不影響集合</a:t>
            </a:r>
          </a:p>
          <a:p>
            <a:pPr lvl="1"/>
            <a:r>
              <a:rPr lang="zh-TW" altLang="en-US" sz="1800" dirty="0"/>
              <a:t>範例</a:t>
            </a:r>
            <a:endParaRPr lang="en-US" altLang="zh-TW" sz="1800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0806C742-2717-A5F0-F54A-05F129669A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>
              <a:defRPr/>
            </a:pPr>
            <a:fld id="{8E43CC5F-1AB8-4BEC-82AC-75ACFB5D3858}" type="slidenum">
              <a:rPr lang="zh-TW" altLang="en-US" smtClean="0"/>
              <a:pPr algn="ctr">
                <a:defRPr/>
              </a:pPr>
              <a:t>20</a:t>
            </a:fld>
            <a:r>
              <a:rPr lang="en-US" altLang="zh-TW" dirty="0"/>
              <a:t>/34</a:t>
            </a:r>
            <a:endParaRPr lang="zh-TW" altLang="en-US" dirty="0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D96F1D5E-6E84-E98D-A0AB-9C3C7DB8C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5534162" cy="523220"/>
          </a:xfrm>
        </p:spPr>
        <p:txBody>
          <a:bodyPr/>
          <a:lstStyle/>
          <a:p>
            <a:r>
              <a:rPr lang="zh-TW" altLang="en-US" kern="0" dirty="0"/>
              <a:t>字串與容器型別</a:t>
            </a:r>
            <a:r>
              <a:rPr lang="en-US" altLang="zh-TW" dirty="0"/>
              <a:t>—</a:t>
            </a:r>
            <a:r>
              <a:rPr lang="zh-TW" altLang="en-US" dirty="0"/>
              <a:t>集合 </a:t>
            </a:r>
            <a:r>
              <a:rPr lang="en-US" altLang="zh-TW" dirty="0"/>
              <a:t>(Set)(2/4)</a:t>
            </a:r>
            <a:endParaRPr lang="zh-TW" altLang="en-US" dirty="0"/>
          </a:p>
        </p:txBody>
      </p:sp>
      <p:pic>
        <p:nvPicPr>
          <p:cNvPr id="5" name="Picture 2">
            <a:hlinkClick r:id="rId2" action="ppaction://hlinksldjump"/>
            <a:extLst>
              <a:ext uri="{FF2B5EF4-FFF2-40B4-BE49-F238E27FC236}">
                <a16:creationId xmlns:a16="http://schemas.microsoft.com/office/drawing/2014/main" id="{F39B678A-0A7A-F9CB-2BF1-BAEDC98BCF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91" b="99023" l="1758" r="98438">
                        <a14:foregroundMark x1="1758" y1="60547" x2="6641" y2="35156"/>
                        <a14:foregroundMark x1="76563" y1="586" x2="87695" y2="55469"/>
                        <a14:foregroundMark x1="98438" y1="391" x2="93750" y2="14258"/>
                        <a14:foregroundMark x1="49609" y1="99023" x2="52539" y2="88477"/>
                      </a14:backgroundRemoval>
                    </a14:imgEffect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9700" y="64706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3FC0DE94-787A-E44C-4521-61DBC999AF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6400" y="1164710"/>
            <a:ext cx="1219200" cy="1059102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E39E2051-E67D-4233-41EE-573F85646B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06636" y="1164710"/>
            <a:ext cx="1498240" cy="1059102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27FA17CF-9698-1811-A1AF-B96B49C2D1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76400" y="2308448"/>
            <a:ext cx="1518252" cy="1016457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15F04686-7F04-C84E-DC18-2B0F1A8F916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05451" y="2308447"/>
            <a:ext cx="1572373" cy="857659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D0800F8B-6A26-887A-4666-193CCE28EDA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97042" y="4495800"/>
            <a:ext cx="3345593" cy="1447800"/>
          </a:xfrm>
          <a:prstGeom prst="rect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082DE3D2-7B7E-7FEF-48BF-D42102961F5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77824" y="4495800"/>
            <a:ext cx="2721936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1997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E16BF45E-87D5-059E-DBB6-FC7C6AD344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set</a:t>
            </a:r>
            <a:r>
              <a:rPr lang="zh-TW" altLang="en-US" dirty="0"/>
              <a:t>物件可進行之運算</a:t>
            </a:r>
          </a:p>
          <a:p>
            <a:pPr lvl="1"/>
            <a:endParaRPr lang="en-US" altLang="zh-TW" dirty="0">
              <a:sym typeface="Wingdings" panose="05000000000000000000" pitchFamily="2" charset="2"/>
            </a:endParaRPr>
          </a:p>
          <a:p>
            <a:pPr lvl="1"/>
            <a:endParaRPr lang="en-US" altLang="zh-TW" dirty="0">
              <a:sym typeface="Wingdings" panose="05000000000000000000" pitchFamily="2" charset="2"/>
            </a:endParaRPr>
          </a:p>
          <a:p>
            <a:pPr lvl="1"/>
            <a:endParaRPr lang="en-US" altLang="zh-TW" dirty="0">
              <a:sym typeface="Wingdings" panose="05000000000000000000" pitchFamily="2" charset="2"/>
            </a:endParaRPr>
          </a:p>
          <a:p>
            <a:pPr lvl="1"/>
            <a:endParaRPr lang="en-US" altLang="zh-TW" dirty="0">
              <a:sym typeface="Wingdings" panose="05000000000000000000" pitchFamily="2" charset="2"/>
            </a:endParaRPr>
          </a:p>
          <a:p>
            <a:pPr lvl="1"/>
            <a:endParaRPr lang="en-US" altLang="zh-TW" dirty="0">
              <a:sym typeface="Wingdings" panose="05000000000000000000" pitchFamily="2" charset="2"/>
            </a:endParaRPr>
          </a:p>
          <a:p>
            <a:pPr lvl="1"/>
            <a:endParaRPr lang="en-US" altLang="zh-TW" dirty="0">
              <a:sym typeface="Wingdings" panose="05000000000000000000" pitchFamily="2" charset="2"/>
            </a:endParaRPr>
          </a:p>
          <a:p>
            <a:pPr lvl="1"/>
            <a:endParaRPr lang="en-US" altLang="zh-TW" dirty="0">
              <a:sym typeface="Wingdings" panose="05000000000000000000" pitchFamily="2" charset="2"/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0806C742-2717-A5F0-F54A-05F129669A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>
              <a:defRPr/>
            </a:pPr>
            <a:fld id="{8E43CC5F-1AB8-4BEC-82AC-75ACFB5D3858}" type="slidenum">
              <a:rPr lang="zh-TW" altLang="en-US" smtClean="0"/>
              <a:pPr algn="ctr">
                <a:defRPr/>
              </a:pPr>
              <a:t>21</a:t>
            </a:fld>
            <a:r>
              <a:rPr lang="en-US" altLang="zh-TW" dirty="0"/>
              <a:t>/34</a:t>
            </a:r>
            <a:endParaRPr lang="zh-TW" altLang="en-US" dirty="0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D96F1D5E-6E84-E98D-A0AB-9C3C7DB8C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5534162" cy="523220"/>
          </a:xfrm>
        </p:spPr>
        <p:txBody>
          <a:bodyPr/>
          <a:lstStyle/>
          <a:p>
            <a:r>
              <a:rPr lang="zh-TW" altLang="en-US" kern="0" dirty="0"/>
              <a:t>字串與容器型別</a:t>
            </a:r>
            <a:r>
              <a:rPr lang="en-US" altLang="zh-TW" dirty="0"/>
              <a:t>—</a:t>
            </a:r>
            <a:r>
              <a:rPr lang="zh-TW" altLang="en-US" dirty="0"/>
              <a:t>集合 </a:t>
            </a:r>
            <a:r>
              <a:rPr lang="en-US" altLang="zh-TW" dirty="0"/>
              <a:t>(Set)(3/4)</a:t>
            </a:r>
            <a:endParaRPr lang="zh-TW" altLang="en-US" dirty="0"/>
          </a:p>
        </p:txBody>
      </p:sp>
      <p:pic>
        <p:nvPicPr>
          <p:cNvPr id="5" name="Picture 2">
            <a:hlinkClick r:id="rId2" action="ppaction://hlinksldjump"/>
            <a:extLst>
              <a:ext uri="{FF2B5EF4-FFF2-40B4-BE49-F238E27FC236}">
                <a16:creationId xmlns:a16="http://schemas.microsoft.com/office/drawing/2014/main" id="{F39B678A-0A7A-F9CB-2BF1-BAEDC98BCF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91" b="99023" l="1758" r="98438">
                        <a14:foregroundMark x1="1758" y1="60547" x2="6641" y2="35156"/>
                        <a14:foregroundMark x1="76563" y1="586" x2="87695" y2="55469"/>
                        <a14:foregroundMark x1="98438" y1="391" x2="93750" y2="14258"/>
                        <a14:foregroundMark x1="49609" y1="99023" x2="52539" y2="88477"/>
                      </a14:backgroundRemoval>
                    </a14:imgEffect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9700" y="64706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Google Shape;522;p16">
            <a:extLst>
              <a:ext uri="{FF2B5EF4-FFF2-40B4-BE49-F238E27FC236}">
                <a16:creationId xmlns:a16="http://schemas.microsoft.com/office/drawing/2014/main" id="{5E8A7859-0512-296F-8F11-05DB875BA28B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09017" y="1843087"/>
            <a:ext cx="7649766" cy="40798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033652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E16BF45E-87D5-059E-DBB6-FC7C6AD344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set</a:t>
            </a:r>
            <a:r>
              <a:rPr lang="zh-TW" altLang="en-US" dirty="0"/>
              <a:t>可以使用的方法</a:t>
            </a:r>
          </a:p>
          <a:p>
            <a:pPr lvl="1"/>
            <a:endParaRPr lang="en-US" altLang="zh-TW" dirty="0">
              <a:sym typeface="Wingdings" panose="05000000000000000000" pitchFamily="2" charset="2"/>
            </a:endParaRPr>
          </a:p>
          <a:p>
            <a:pPr lvl="1"/>
            <a:endParaRPr lang="en-US" altLang="zh-TW" dirty="0">
              <a:sym typeface="Wingdings" panose="05000000000000000000" pitchFamily="2" charset="2"/>
            </a:endParaRPr>
          </a:p>
          <a:p>
            <a:pPr lvl="1"/>
            <a:endParaRPr lang="en-US" altLang="zh-TW" dirty="0">
              <a:sym typeface="Wingdings" panose="05000000000000000000" pitchFamily="2" charset="2"/>
            </a:endParaRPr>
          </a:p>
          <a:p>
            <a:pPr lvl="1"/>
            <a:endParaRPr lang="en-US" altLang="zh-TW" dirty="0">
              <a:sym typeface="Wingdings" panose="05000000000000000000" pitchFamily="2" charset="2"/>
            </a:endParaRPr>
          </a:p>
          <a:p>
            <a:pPr lvl="1"/>
            <a:endParaRPr lang="en-US" altLang="zh-TW" dirty="0">
              <a:sym typeface="Wingdings" panose="05000000000000000000" pitchFamily="2" charset="2"/>
            </a:endParaRPr>
          </a:p>
          <a:p>
            <a:pPr lvl="1"/>
            <a:endParaRPr lang="en-US" altLang="zh-TW" dirty="0">
              <a:sym typeface="Wingdings" panose="05000000000000000000" pitchFamily="2" charset="2"/>
            </a:endParaRPr>
          </a:p>
          <a:p>
            <a:pPr lvl="1"/>
            <a:endParaRPr lang="en-US" altLang="zh-TW" dirty="0">
              <a:sym typeface="Wingdings" panose="05000000000000000000" pitchFamily="2" charset="2"/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0806C742-2717-A5F0-F54A-05F129669A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>
              <a:defRPr/>
            </a:pPr>
            <a:fld id="{8E43CC5F-1AB8-4BEC-82AC-75ACFB5D3858}" type="slidenum">
              <a:rPr lang="zh-TW" altLang="en-US" smtClean="0"/>
              <a:pPr algn="ctr">
                <a:defRPr/>
              </a:pPr>
              <a:t>22</a:t>
            </a:fld>
            <a:r>
              <a:rPr lang="en-US" altLang="zh-TW" dirty="0"/>
              <a:t>/34</a:t>
            </a:r>
            <a:endParaRPr lang="zh-TW" altLang="en-US" dirty="0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D96F1D5E-6E84-E98D-A0AB-9C3C7DB8C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5534162" cy="523220"/>
          </a:xfrm>
        </p:spPr>
        <p:txBody>
          <a:bodyPr/>
          <a:lstStyle/>
          <a:p>
            <a:r>
              <a:rPr lang="zh-TW" altLang="en-US" kern="0" dirty="0"/>
              <a:t>字串與容器型別</a:t>
            </a:r>
            <a:r>
              <a:rPr lang="en-US" altLang="zh-TW" dirty="0"/>
              <a:t>—</a:t>
            </a:r>
            <a:r>
              <a:rPr lang="zh-TW" altLang="en-US" dirty="0"/>
              <a:t>集合 </a:t>
            </a:r>
            <a:r>
              <a:rPr lang="en-US" altLang="zh-TW" dirty="0"/>
              <a:t>(Set)(4/4)</a:t>
            </a:r>
            <a:endParaRPr lang="zh-TW" altLang="en-US" dirty="0"/>
          </a:p>
        </p:txBody>
      </p:sp>
      <p:pic>
        <p:nvPicPr>
          <p:cNvPr id="5" name="Picture 2">
            <a:hlinkClick r:id="rId2" action="ppaction://hlinksldjump"/>
            <a:extLst>
              <a:ext uri="{FF2B5EF4-FFF2-40B4-BE49-F238E27FC236}">
                <a16:creationId xmlns:a16="http://schemas.microsoft.com/office/drawing/2014/main" id="{F39B678A-0A7A-F9CB-2BF1-BAEDC98BCF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91" b="99023" l="1758" r="98438">
                        <a14:foregroundMark x1="1758" y1="60547" x2="6641" y2="35156"/>
                        <a14:foregroundMark x1="76563" y1="586" x2="87695" y2="55469"/>
                        <a14:foregroundMark x1="98438" y1="391" x2="93750" y2="14258"/>
                        <a14:foregroundMark x1="49609" y1="99023" x2="52539" y2="88477"/>
                      </a14:backgroundRemoval>
                    </a14:imgEffect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9700" y="64706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oogle Shape;529;p17">
            <a:extLst>
              <a:ext uri="{FF2B5EF4-FFF2-40B4-BE49-F238E27FC236}">
                <a16:creationId xmlns:a16="http://schemas.microsoft.com/office/drawing/2014/main" id="{7C165B5B-9927-ADA8-CC88-F7DCDA25D147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48146" y="2147887"/>
            <a:ext cx="8248650" cy="25622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503482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lnSpc>
                <a:spcPct val="140000"/>
              </a:lnSpc>
              <a:spcBef>
                <a:spcPts val="0"/>
              </a:spcBef>
              <a:buFont typeface="+mj-lt"/>
              <a:buAutoNum type="arabicPeriod"/>
            </a:pPr>
            <a:endParaRPr lang="en-US" altLang="zh-TW" sz="2000" dirty="0"/>
          </a:p>
          <a:p>
            <a:pPr marL="457200" indent="-457200">
              <a:lnSpc>
                <a:spcPct val="140000"/>
              </a:lnSpc>
              <a:spcBef>
                <a:spcPts val="0"/>
              </a:spcBef>
              <a:buFont typeface="+mj-lt"/>
              <a:buAutoNum type="arabicPeriod"/>
            </a:pPr>
            <a:r>
              <a:rPr lang="zh-TW" altLang="en-US" sz="2000" dirty="0"/>
              <a:t>輸入</a:t>
            </a:r>
            <a:r>
              <a:rPr lang="en-US" altLang="zh-TW" sz="2000" dirty="0"/>
              <a:t>2</a:t>
            </a:r>
            <a:r>
              <a:rPr lang="zh-TW" altLang="en-US" sz="2000" dirty="0"/>
              <a:t>個</a:t>
            </a:r>
            <a:r>
              <a:rPr lang="zh-TW" altLang="en-US" sz="2000" dirty="0">
                <a:solidFill>
                  <a:srgbClr val="FF0000"/>
                </a:solidFill>
              </a:rPr>
              <a:t>字串</a:t>
            </a:r>
            <a:r>
              <a:rPr lang="zh-TW" altLang="en-US" sz="2000" dirty="0"/>
              <a:t>，連接</a:t>
            </a:r>
            <a:r>
              <a:rPr lang="en-US" altLang="zh-TW" sz="2000" dirty="0"/>
              <a:t>2</a:t>
            </a:r>
            <a:r>
              <a:rPr lang="zh-TW" altLang="en-US" sz="2000" dirty="0"/>
              <a:t>個字串成為一個字串後，顯示連接的字串內容。</a:t>
            </a:r>
          </a:p>
          <a:p>
            <a:pPr marL="457200" indent="-457200">
              <a:lnSpc>
                <a:spcPct val="140000"/>
              </a:lnSpc>
              <a:spcBef>
                <a:spcPts val="0"/>
              </a:spcBef>
              <a:buFont typeface="+mj-lt"/>
              <a:buAutoNum type="arabicPeriod"/>
            </a:pPr>
            <a:endParaRPr lang="en-US" altLang="zh-TW" sz="2000" dirty="0"/>
          </a:p>
          <a:p>
            <a:pPr marL="457200" indent="-457200">
              <a:lnSpc>
                <a:spcPct val="140000"/>
              </a:lnSpc>
              <a:spcBef>
                <a:spcPts val="0"/>
              </a:spcBef>
              <a:buFont typeface="+mj-lt"/>
              <a:buAutoNum type="arabicPeriod"/>
            </a:pPr>
            <a:r>
              <a:rPr lang="zh-TW" altLang="en-US" sz="2000" dirty="0"/>
              <a:t>建立</a:t>
            </a:r>
            <a:r>
              <a:rPr lang="en-US" altLang="zh-TW" sz="2000" dirty="0"/>
              <a:t>10</a:t>
            </a:r>
            <a:r>
              <a:rPr lang="zh-TW" altLang="en-US" sz="2000" dirty="0"/>
              <a:t>個項目的</a:t>
            </a:r>
            <a:r>
              <a:rPr lang="zh-TW" altLang="en-US" sz="2000" dirty="0">
                <a:solidFill>
                  <a:srgbClr val="FF0000"/>
                </a:solidFill>
              </a:rPr>
              <a:t>串列</a:t>
            </a:r>
            <a:r>
              <a:rPr lang="zh-TW" altLang="en-US" sz="2000" dirty="0"/>
              <a:t>，項目值是索引值</a:t>
            </a:r>
            <a:r>
              <a:rPr lang="en-US" altLang="zh-TW" sz="2000" dirty="0"/>
              <a:t>+1</a:t>
            </a:r>
            <a:r>
              <a:rPr lang="zh-TW" altLang="en-US" sz="2000" dirty="0"/>
              <a:t>，計算</a:t>
            </a:r>
            <a:r>
              <a:rPr lang="zh-TW" altLang="en-US" sz="2000" u="sng" dirty="0"/>
              <a:t>項目值總和</a:t>
            </a:r>
            <a:r>
              <a:rPr lang="zh-TW" altLang="en-US" sz="2000" dirty="0"/>
              <a:t>與</a:t>
            </a:r>
            <a:r>
              <a:rPr lang="zh-TW" altLang="en-US" sz="2000" u="sng" dirty="0"/>
              <a:t>平均</a:t>
            </a:r>
            <a:r>
              <a:rPr lang="zh-TW" altLang="en-US" sz="2000" dirty="0"/>
              <a:t>。</a:t>
            </a:r>
          </a:p>
          <a:p>
            <a:pPr marL="457200" indent="-457200">
              <a:lnSpc>
                <a:spcPct val="140000"/>
              </a:lnSpc>
              <a:spcBef>
                <a:spcPts val="0"/>
              </a:spcBef>
              <a:buFont typeface="+mj-lt"/>
              <a:buAutoNum type="arabicPeriod"/>
            </a:pPr>
            <a:endParaRPr lang="en-US" altLang="zh-TW" sz="2000" dirty="0"/>
          </a:p>
          <a:p>
            <a:pPr marL="457200" indent="-457200">
              <a:lnSpc>
                <a:spcPct val="140000"/>
              </a:lnSpc>
              <a:spcBef>
                <a:spcPts val="0"/>
              </a:spcBef>
              <a:buFont typeface="+mj-lt"/>
              <a:buAutoNum type="arabicPeriod"/>
            </a:pPr>
            <a:r>
              <a:rPr lang="zh-TW" altLang="en-US" sz="2000" dirty="0"/>
              <a:t>建立一個空串列，輸入</a:t>
            </a:r>
            <a:r>
              <a:rPr lang="en-US" altLang="zh-TW" sz="2000" dirty="0"/>
              <a:t>4</a:t>
            </a:r>
            <a:r>
              <a:rPr lang="zh-TW" altLang="en-US" sz="2000" dirty="0"/>
              <a:t>筆學生成績資料：</a:t>
            </a:r>
            <a:r>
              <a:rPr lang="en-US" altLang="zh-TW" sz="2000" dirty="0"/>
              <a:t>95</a:t>
            </a:r>
            <a:r>
              <a:rPr lang="zh-TW" altLang="en-US" sz="2000" dirty="0"/>
              <a:t>、</a:t>
            </a:r>
            <a:r>
              <a:rPr lang="en-US" altLang="zh-TW" sz="2000" dirty="0"/>
              <a:t>85</a:t>
            </a:r>
            <a:r>
              <a:rPr lang="zh-TW" altLang="en-US" sz="2000" dirty="0"/>
              <a:t>、</a:t>
            </a:r>
            <a:r>
              <a:rPr lang="en-US" altLang="zh-TW" sz="2000" dirty="0"/>
              <a:t>76</a:t>
            </a:r>
            <a:r>
              <a:rPr lang="zh-TW" altLang="en-US" sz="2000" dirty="0"/>
              <a:t>、</a:t>
            </a:r>
            <a:r>
              <a:rPr lang="en-US" altLang="zh-TW" sz="2000" dirty="0"/>
              <a:t>56</a:t>
            </a:r>
            <a:r>
              <a:rPr lang="zh-TW" altLang="en-US" sz="2000" dirty="0"/>
              <a:t>和新增至串列後，計算成績的</a:t>
            </a:r>
            <a:r>
              <a:rPr lang="zh-TW" altLang="en-US" sz="2000" u="sng" dirty="0"/>
              <a:t>總分</a:t>
            </a:r>
            <a:r>
              <a:rPr lang="zh-TW" altLang="en-US" sz="2000" dirty="0"/>
              <a:t>和</a:t>
            </a:r>
            <a:r>
              <a:rPr lang="zh-TW" altLang="en-US" sz="2000" u="sng" dirty="0"/>
              <a:t>平均</a:t>
            </a:r>
            <a:r>
              <a:rPr lang="zh-TW" altLang="en-US" sz="2000" dirty="0"/>
              <a:t>。</a:t>
            </a:r>
            <a:endParaRPr lang="en-US" altLang="zh-TW" sz="2000" dirty="0"/>
          </a:p>
          <a:p>
            <a:pPr marL="457200" indent="-457200">
              <a:lnSpc>
                <a:spcPct val="140000"/>
              </a:lnSpc>
              <a:spcBef>
                <a:spcPts val="0"/>
              </a:spcBef>
              <a:buFont typeface="+mj-lt"/>
              <a:buAutoNum type="arabicPeriod"/>
            </a:pPr>
            <a:endParaRPr lang="zh-TW" altLang="en-US" sz="2000" dirty="0"/>
          </a:p>
        </p:txBody>
      </p:sp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0" y="0"/>
            <a:ext cx="2640742" cy="523220"/>
          </a:xfrm>
        </p:spPr>
        <p:txBody>
          <a:bodyPr/>
          <a:lstStyle/>
          <a:p>
            <a:r>
              <a:rPr lang="en-US" altLang="zh-TW" dirty="0"/>
              <a:t>Python</a:t>
            </a:r>
            <a:r>
              <a:rPr lang="zh-TW" altLang="en-US" dirty="0"/>
              <a:t> 練習題</a:t>
            </a:r>
          </a:p>
        </p:txBody>
      </p:sp>
      <p:pic>
        <p:nvPicPr>
          <p:cNvPr id="6" name="Picture 2">
            <a:hlinkClick r:id="rId2" action="ppaction://hlinksldjump"/>
            <a:extLst>
              <a:ext uri="{FF2B5EF4-FFF2-40B4-BE49-F238E27FC236}">
                <a16:creationId xmlns:a16="http://schemas.microsoft.com/office/drawing/2014/main" id="{794B2ABF-9F8C-E4FB-089A-5E95A3B61F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91" b="99023" l="1758" r="98438">
                        <a14:foregroundMark x1="1758" y1="60547" x2="6641" y2="35156"/>
                        <a14:foregroundMark x1="76563" y1="586" x2="87695" y2="55469"/>
                        <a14:foregroundMark x1="98438" y1="391" x2="93750" y2="14258"/>
                        <a14:foregroundMark x1="49609" y1="99023" x2="52539" y2="88477"/>
                      </a14:backgroundRemoval>
                    </a14:imgEffect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9700" y="64706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>
              <a:defRPr/>
            </a:pPr>
            <a:fld id="{8E43CC5F-1AB8-4BEC-82AC-75ACFB5D3858}" type="slidenum">
              <a:rPr lang="zh-TW" altLang="en-US" smtClean="0"/>
              <a:pPr algn="ctr">
                <a:defRPr/>
              </a:pPr>
              <a:t>23</a:t>
            </a:fld>
            <a:r>
              <a:rPr lang="en-US" altLang="zh-TW" dirty="0"/>
              <a:t>/34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82741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500" y="3399025"/>
            <a:ext cx="4991100" cy="2239658"/>
          </a:xfrm>
          <a:prstGeom prst="rect">
            <a:avLst/>
          </a:prstGeom>
        </p:spPr>
      </p:pic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E16BF45E-87D5-059E-DBB6-FC7C6AD344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程序</a:t>
            </a:r>
            <a:r>
              <a:rPr lang="en-US" altLang="zh-TW" dirty="0"/>
              <a:t>(Subroutines</a:t>
            </a:r>
            <a:r>
              <a:rPr lang="zh-TW" altLang="en-US" dirty="0"/>
              <a:t>、</a:t>
            </a:r>
            <a:r>
              <a:rPr lang="en-US" altLang="zh-TW" dirty="0"/>
              <a:t>Procedures)</a:t>
            </a:r>
          </a:p>
          <a:p>
            <a:pPr lvl="1"/>
            <a:r>
              <a:rPr lang="zh-TW" altLang="en-US" dirty="0"/>
              <a:t>有特定功能的獨立程式單元</a:t>
            </a:r>
            <a:endParaRPr lang="en-US" altLang="zh-TW" dirty="0"/>
          </a:p>
          <a:p>
            <a:r>
              <a:rPr lang="zh-TW" altLang="en-US" dirty="0"/>
              <a:t>函式</a:t>
            </a:r>
            <a:r>
              <a:rPr lang="en-US" altLang="zh-TW" dirty="0"/>
              <a:t>(Functions)</a:t>
            </a:r>
          </a:p>
          <a:p>
            <a:pPr lvl="1"/>
            <a:r>
              <a:rPr lang="zh-TW" altLang="en-US" dirty="0"/>
              <a:t>有特定功能的獨立程式單元，有回傳值</a:t>
            </a:r>
            <a:endParaRPr lang="en-US" altLang="zh-TW" dirty="0"/>
          </a:p>
          <a:p>
            <a:pPr lvl="1"/>
            <a:endParaRPr lang="en-US" altLang="zh-TW" sz="1800" dirty="0"/>
          </a:p>
          <a:p>
            <a:r>
              <a:rPr lang="zh-TW" altLang="en-US" dirty="0"/>
              <a:t>定義函式</a:t>
            </a:r>
            <a:endParaRPr lang="en-US" altLang="zh-TW" dirty="0"/>
          </a:p>
          <a:p>
            <a:endParaRPr lang="en-US" altLang="zh-TW" dirty="0"/>
          </a:p>
          <a:p>
            <a:endParaRPr lang="en-US" altLang="zh-TW" sz="2000" dirty="0"/>
          </a:p>
          <a:p>
            <a:endParaRPr lang="en-US" altLang="zh-TW" sz="2000" dirty="0"/>
          </a:p>
          <a:p>
            <a:endParaRPr lang="en-US" altLang="zh-TW" sz="2000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呼叫函式</a:t>
            </a:r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0806C742-2717-A5F0-F54A-05F129669A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>
              <a:defRPr/>
            </a:pPr>
            <a:fld id="{8E43CC5F-1AB8-4BEC-82AC-75ACFB5D3858}" type="slidenum">
              <a:rPr lang="zh-TW" altLang="en-US" smtClean="0"/>
              <a:pPr algn="ctr">
                <a:defRPr/>
              </a:pPr>
              <a:t>24</a:t>
            </a:fld>
            <a:r>
              <a:rPr lang="en-US" altLang="zh-TW" dirty="0"/>
              <a:t>/34</a:t>
            </a:r>
            <a:endParaRPr lang="zh-TW" altLang="en-US" dirty="0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D96F1D5E-6E84-E98D-A0AB-9C3C7DB8C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980579" cy="523220"/>
          </a:xfrm>
        </p:spPr>
        <p:txBody>
          <a:bodyPr/>
          <a:lstStyle/>
          <a:p>
            <a:r>
              <a:rPr lang="en-US" altLang="zh-TW" kern="0" dirty="0"/>
              <a:t>Python</a:t>
            </a:r>
            <a:r>
              <a:rPr lang="zh-TW" altLang="en-US" kern="0" dirty="0"/>
              <a:t>函式</a:t>
            </a:r>
            <a:r>
              <a:rPr lang="en-US" altLang="zh-TW" dirty="0"/>
              <a:t> (1/4)</a:t>
            </a:r>
            <a:endParaRPr lang="zh-TW" altLang="en-US" dirty="0"/>
          </a:p>
        </p:txBody>
      </p:sp>
      <p:pic>
        <p:nvPicPr>
          <p:cNvPr id="5" name="Picture 2">
            <a:hlinkClick r:id="rId4" action="ppaction://hlinksldjump"/>
            <a:extLst>
              <a:ext uri="{FF2B5EF4-FFF2-40B4-BE49-F238E27FC236}">
                <a16:creationId xmlns:a16="http://schemas.microsoft.com/office/drawing/2014/main" id="{F39B678A-0A7A-F9CB-2BF1-BAEDC98BCF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91" b="99023" l="1758" r="98438">
                        <a14:foregroundMark x1="1758" y1="60547" x2="6641" y2="35156"/>
                        <a14:foregroundMark x1="76563" y1="586" x2="87695" y2="55469"/>
                        <a14:foregroundMark x1="98438" y1="391" x2="93750" y2="14258"/>
                        <a14:foregroundMark x1="49609" y1="99023" x2="52539" y2="88477"/>
                      </a14:backgroundRemoval>
                    </a14:imgEffect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9700" y="64706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/>
          <p:cNvSpPr/>
          <p:nvPr/>
        </p:nvSpPr>
        <p:spPr>
          <a:xfrm>
            <a:off x="533400" y="3124200"/>
            <a:ext cx="3524552" cy="92333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zh-TW" dirty="0" err="1">
                <a:solidFill>
                  <a:srgbClr val="C678DD"/>
                </a:solidFill>
                <a:latin typeface="Consolas" panose="020B0609020204030204" pitchFamily="49" charset="0"/>
              </a:rPr>
              <a:t>def</a:t>
            </a:r>
            <a:r>
              <a:rPr lang="en-US" altLang="zh-TW" dirty="0">
                <a:solidFill>
                  <a:srgbClr val="ABB2BF"/>
                </a:solidFill>
                <a:latin typeface="Consolas" panose="020B0609020204030204" pitchFamily="49" charset="0"/>
              </a:rPr>
              <a:t> </a:t>
            </a:r>
            <a:r>
              <a:rPr lang="en-US" altLang="zh-TW" dirty="0" err="1">
                <a:solidFill>
                  <a:srgbClr val="61AFEF"/>
                </a:solidFill>
                <a:latin typeface="Consolas" panose="020B0609020204030204" pitchFamily="49" charset="0"/>
              </a:rPr>
              <a:t>function_name</a:t>
            </a:r>
            <a:r>
              <a:rPr lang="en-US" altLang="zh-TW" dirty="0">
                <a:solidFill>
                  <a:srgbClr val="ABB2BF"/>
                </a:solidFill>
                <a:latin typeface="Consolas" panose="020B0609020204030204" pitchFamily="49" charset="0"/>
              </a:rPr>
              <a:t>(</a:t>
            </a:r>
            <a:r>
              <a:rPr lang="en-US" altLang="zh-TW" dirty="0" err="1">
                <a:solidFill>
                  <a:srgbClr val="D19A66"/>
                </a:solidFill>
                <a:latin typeface="Consolas" panose="020B0609020204030204" pitchFamily="49" charset="0"/>
              </a:rPr>
              <a:t>arg</a:t>
            </a:r>
            <a:r>
              <a:rPr lang="en-US" altLang="zh-TW" dirty="0">
                <a:solidFill>
                  <a:srgbClr val="ABB2BF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US" altLang="zh-TW" dirty="0">
                <a:solidFill>
                  <a:srgbClr val="ABB2BF"/>
                </a:solidFill>
                <a:latin typeface="Consolas" panose="020B0609020204030204" pitchFamily="49" charset="0"/>
              </a:rPr>
              <a:t>    </a:t>
            </a:r>
            <a:r>
              <a:rPr lang="en-US" altLang="zh-TW" i="1" dirty="0">
                <a:solidFill>
                  <a:srgbClr val="5C6370"/>
                </a:solidFill>
                <a:latin typeface="Consolas" panose="020B0609020204030204" pitchFamily="49" charset="0"/>
              </a:rPr>
              <a:t>#</a:t>
            </a:r>
            <a:r>
              <a:rPr lang="zh-TW" altLang="en-US" i="1" dirty="0">
                <a:solidFill>
                  <a:srgbClr val="5C6370"/>
                </a:solidFill>
                <a:latin typeface="Consolas" panose="020B0609020204030204" pitchFamily="49" charset="0"/>
              </a:rPr>
              <a:t>程式內容</a:t>
            </a:r>
            <a:endParaRPr lang="zh-TW" altLang="en-US" dirty="0">
              <a:solidFill>
                <a:srgbClr val="ABB2BF"/>
              </a:solidFill>
              <a:latin typeface="Consolas" panose="020B0609020204030204" pitchFamily="49" charset="0"/>
            </a:endParaRPr>
          </a:p>
          <a:p>
            <a:r>
              <a:rPr lang="zh-TW" altLang="en-US" dirty="0">
                <a:solidFill>
                  <a:srgbClr val="ABB2BF"/>
                </a:solidFill>
                <a:latin typeface="Consolas" panose="020B0609020204030204" pitchFamily="49" charset="0"/>
              </a:rPr>
              <a:t>    </a:t>
            </a:r>
            <a:r>
              <a:rPr lang="en-US" altLang="zh-TW" dirty="0">
                <a:solidFill>
                  <a:srgbClr val="C678DD"/>
                </a:solidFill>
                <a:latin typeface="Consolas" panose="020B0609020204030204" pitchFamily="49" charset="0"/>
              </a:rPr>
              <a:t>return</a:t>
            </a:r>
            <a:r>
              <a:rPr lang="en-US" altLang="zh-TW" dirty="0">
                <a:solidFill>
                  <a:srgbClr val="ABB2BF"/>
                </a:solidFill>
                <a:latin typeface="Consolas" panose="020B0609020204030204" pitchFamily="49" charset="0"/>
              </a:rPr>
              <a:t> </a:t>
            </a:r>
            <a:r>
              <a:rPr lang="en-US" altLang="zh-TW" dirty="0" err="1">
                <a:solidFill>
                  <a:srgbClr val="ABB2BF"/>
                </a:solidFill>
                <a:latin typeface="Consolas" panose="020B0609020204030204" pitchFamily="49" charset="0"/>
              </a:rPr>
              <a:t>param</a:t>
            </a:r>
            <a:endParaRPr lang="en-US" altLang="zh-TW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33400" y="4038600"/>
            <a:ext cx="3524552" cy="135421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zh-TW" sz="1600" dirty="0" err="1">
                <a:solidFill>
                  <a:srgbClr val="C678DD"/>
                </a:solidFill>
                <a:latin typeface="Consolas" panose="020B0609020204030204" pitchFamily="49" charset="0"/>
              </a:rPr>
              <a:t>def</a:t>
            </a:r>
            <a:r>
              <a:rPr lang="en-US" altLang="zh-TW" sz="1600" dirty="0">
                <a:solidFill>
                  <a:srgbClr val="ABB2BF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600" dirty="0" err="1">
                <a:solidFill>
                  <a:srgbClr val="61AFEF"/>
                </a:solidFill>
                <a:latin typeface="Consolas" panose="020B0609020204030204" pitchFamily="49" charset="0"/>
              </a:rPr>
              <a:t>print_msg</a:t>
            </a:r>
            <a:r>
              <a:rPr lang="en-US" altLang="zh-TW" sz="1600" dirty="0">
                <a:solidFill>
                  <a:srgbClr val="ABB2BF"/>
                </a:solidFill>
                <a:latin typeface="Consolas" panose="020B0609020204030204" pitchFamily="49" charset="0"/>
              </a:rPr>
              <a:t>():</a:t>
            </a:r>
          </a:p>
          <a:p>
            <a:r>
              <a:rPr lang="en-US" altLang="zh-TW" sz="1600" dirty="0">
                <a:solidFill>
                  <a:srgbClr val="ABB2BF"/>
                </a:solidFill>
                <a:latin typeface="Consolas" panose="020B0609020204030204" pitchFamily="49" charset="0"/>
              </a:rPr>
              <a:t>    </a:t>
            </a:r>
            <a:r>
              <a:rPr lang="en-US" altLang="zh-TW" sz="1600" dirty="0">
                <a:solidFill>
                  <a:srgbClr val="56B6C2"/>
                </a:solidFill>
                <a:latin typeface="Consolas" panose="020B0609020204030204" pitchFamily="49" charset="0"/>
              </a:rPr>
              <a:t>print</a:t>
            </a:r>
            <a:r>
              <a:rPr lang="en-US" altLang="zh-TW" sz="1600" dirty="0">
                <a:solidFill>
                  <a:srgbClr val="ABB2BF"/>
                </a:solidFill>
                <a:latin typeface="Consolas" panose="020B0609020204030204" pitchFamily="49" charset="0"/>
              </a:rPr>
              <a:t>(</a:t>
            </a:r>
            <a:r>
              <a:rPr lang="en-US" altLang="zh-TW" sz="1600" dirty="0">
                <a:solidFill>
                  <a:srgbClr val="98C379"/>
                </a:solidFill>
                <a:latin typeface="Consolas" panose="020B0609020204030204" pitchFamily="49" charset="0"/>
              </a:rPr>
              <a:t>"Python</a:t>
            </a:r>
            <a:r>
              <a:rPr lang="zh-TW" altLang="en-US" sz="1600" dirty="0">
                <a:solidFill>
                  <a:srgbClr val="98C379"/>
                </a:solidFill>
                <a:latin typeface="Consolas" panose="020B0609020204030204" pitchFamily="49" charset="0"/>
              </a:rPr>
              <a:t>程式設計</a:t>
            </a:r>
            <a:r>
              <a:rPr lang="en-US" altLang="zh-TW" sz="1600" dirty="0">
                <a:solidFill>
                  <a:srgbClr val="98C379"/>
                </a:solidFill>
                <a:latin typeface="Consolas" panose="020B0609020204030204" pitchFamily="49" charset="0"/>
              </a:rPr>
              <a:t>"</a:t>
            </a:r>
            <a:r>
              <a:rPr lang="en-US" altLang="zh-TW" sz="1600" dirty="0">
                <a:solidFill>
                  <a:srgbClr val="ABB2BF"/>
                </a:solidFill>
                <a:latin typeface="Consolas" panose="020B0609020204030204" pitchFamily="49" charset="0"/>
              </a:rPr>
              <a:t>)</a:t>
            </a:r>
          </a:p>
          <a:p>
            <a:br>
              <a:rPr lang="en-US" altLang="zh-TW" sz="1600" dirty="0">
                <a:solidFill>
                  <a:srgbClr val="ABB2BF"/>
                </a:solidFill>
                <a:latin typeface="Consolas" panose="020B0609020204030204" pitchFamily="49" charset="0"/>
              </a:rPr>
            </a:br>
            <a:r>
              <a:rPr lang="en-US" altLang="zh-TW" sz="1600" dirty="0" err="1">
                <a:solidFill>
                  <a:srgbClr val="C678DD"/>
                </a:solidFill>
                <a:latin typeface="Consolas" panose="020B0609020204030204" pitchFamily="49" charset="0"/>
              </a:rPr>
              <a:t>def</a:t>
            </a:r>
            <a:r>
              <a:rPr lang="en-US" altLang="zh-TW" sz="1600" dirty="0">
                <a:solidFill>
                  <a:srgbClr val="ABB2BF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600" dirty="0" err="1">
                <a:solidFill>
                  <a:srgbClr val="61AFEF"/>
                </a:solidFill>
                <a:latin typeface="Consolas" panose="020B0609020204030204" pitchFamily="49" charset="0"/>
              </a:rPr>
              <a:t>myfunc</a:t>
            </a:r>
            <a:r>
              <a:rPr lang="en-US" altLang="zh-TW" sz="1600" dirty="0">
                <a:solidFill>
                  <a:srgbClr val="ABB2BF"/>
                </a:solidFill>
                <a:latin typeface="Consolas" panose="020B0609020204030204" pitchFamily="49" charset="0"/>
              </a:rPr>
              <a:t>():</a:t>
            </a:r>
          </a:p>
          <a:p>
            <a:r>
              <a:rPr lang="en-US" altLang="zh-TW" sz="1600" dirty="0">
                <a:solidFill>
                  <a:srgbClr val="ABB2BF"/>
                </a:solidFill>
                <a:latin typeface="Consolas" panose="020B0609020204030204" pitchFamily="49" charset="0"/>
              </a:rPr>
              <a:t>    </a:t>
            </a:r>
            <a:r>
              <a:rPr lang="en-US" altLang="zh-TW" sz="1600" dirty="0">
                <a:solidFill>
                  <a:srgbClr val="C678DD"/>
                </a:solidFill>
                <a:latin typeface="Consolas" panose="020B0609020204030204" pitchFamily="49" charset="0"/>
              </a:rPr>
              <a:t>pass</a:t>
            </a:r>
            <a:endParaRPr lang="en-US" altLang="zh-TW" sz="1600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33400" y="5926832"/>
            <a:ext cx="3524552" cy="6463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zh-TW" dirty="0" err="1">
                <a:solidFill>
                  <a:srgbClr val="61AFEF"/>
                </a:solidFill>
                <a:latin typeface="Consolas" panose="020B0609020204030204" pitchFamily="49" charset="0"/>
              </a:rPr>
              <a:t>print_msg</a:t>
            </a:r>
            <a:r>
              <a:rPr lang="en-US" altLang="zh-TW" dirty="0">
                <a:solidFill>
                  <a:srgbClr val="ABB2BF"/>
                </a:solidFill>
                <a:latin typeface="Consolas" panose="020B0609020204030204" pitchFamily="49" charset="0"/>
              </a:rPr>
              <a:t>()</a:t>
            </a:r>
            <a:br>
              <a:rPr lang="en-US" altLang="zh-TW" dirty="0">
                <a:solidFill>
                  <a:srgbClr val="ABB2BF"/>
                </a:solidFill>
                <a:latin typeface="Consolas" panose="020B0609020204030204" pitchFamily="49" charset="0"/>
              </a:rPr>
            </a:br>
            <a:r>
              <a:rPr lang="en-US" altLang="zh-TW" dirty="0" err="1">
                <a:solidFill>
                  <a:srgbClr val="61AFEF"/>
                </a:solidFill>
                <a:latin typeface="Consolas" panose="020B0609020204030204" pitchFamily="49" charset="0"/>
              </a:rPr>
              <a:t>myfunc</a:t>
            </a:r>
            <a:r>
              <a:rPr lang="en-US" altLang="zh-TW" dirty="0">
                <a:solidFill>
                  <a:srgbClr val="ABB2BF"/>
                </a:solidFill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10" name="內容版面配置區 1">
            <a:extLst>
              <a:ext uri="{FF2B5EF4-FFF2-40B4-BE49-F238E27FC236}">
                <a16:creationId xmlns:a16="http://schemas.microsoft.com/office/drawing/2014/main" id="{E16BF45E-87D5-059E-DBB6-FC7C6AD3446B}"/>
              </a:ext>
            </a:extLst>
          </p:cNvPr>
          <p:cNvSpPr txBox="1">
            <a:spLocks/>
          </p:cNvSpPr>
          <p:nvPr/>
        </p:nvSpPr>
        <p:spPr bwMode="auto">
          <a:xfrm>
            <a:off x="4333723" y="2530733"/>
            <a:ext cx="4048277" cy="4042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just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p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just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just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Ø"/>
              <a:defRPr kumimoji="1" sz="18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just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kumimoji="1" sz="18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just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p"/>
              <a:defRPr kumimoji="1" sz="18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just" rtl="0" fontAlgn="base"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p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just" rtl="0" fontAlgn="base"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p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just" rtl="0" fontAlgn="base"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p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just" rtl="0" fontAlgn="base"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p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zh-TW" altLang="en-US" kern="0" dirty="0"/>
              <a:t>函式執行過程</a:t>
            </a:r>
          </a:p>
        </p:txBody>
      </p:sp>
    </p:spTree>
    <p:extLst>
      <p:ext uri="{BB962C8B-B14F-4D97-AF65-F5344CB8AC3E}">
        <p14:creationId xmlns:p14="http://schemas.microsoft.com/office/powerpoint/2010/main" val="8253091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E16BF45E-87D5-059E-DBB6-FC7C6AD344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擁有參數列的函式</a:t>
            </a:r>
            <a:endParaRPr lang="en-US" altLang="zh-TW" dirty="0"/>
          </a:p>
          <a:p>
            <a:endParaRPr lang="en-US" altLang="zh-TW" sz="2200" dirty="0"/>
          </a:p>
          <a:p>
            <a:endParaRPr lang="en-US" altLang="zh-TW" sz="2200" dirty="0"/>
          </a:p>
          <a:p>
            <a:endParaRPr lang="en-US" altLang="zh-TW" sz="2200" dirty="0"/>
          </a:p>
          <a:p>
            <a:r>
              <a:rPr lang="zh-TW" altLang="en-US" dirty="0"/>
              <a:t>呼叫擁有參數列的函式</a:t>
            </a: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使用</a:t>
            </a:r>
            <a:r>
              <a:rPr lang="en-US" altLang="zh-TW" dirty="0"/>
              <a:t>return</a:t>
            </a:r>
            <a:r>
              <a:rPr lang="zh-TW" altLang="en-US" dirty="0"/>
              <a:t>回傳值</a:t>
            </a: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呼叫擁有回傳值的函式</a:t>
            </a:r>
            <a:endParaRPr lang="en-US" altLang="zh-TW" dirty="0"/>
          </a:p>
          <a:p>
            <a:endParaRPr lang="en-US" altLang="zh-TW" sz="2000" dirty="0"/>
          </a:p>
          <a:p>
            <a:endParaRPr lang="en-US" altLang="zh-TW" sz="2000" dirty="0"/>
          </a:p>
          <a:p>
            <a:endParaRPr lang="en-US" altLang="zh-TW" sz="2000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0806C742-2717-A5F0-F54A-05F129669A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>
              <a:defRPr/>
            </a:pPr>
            <a:fld id="{8E43CC5F-1AB8-4BEC-82AC-75ACFB5D3858}" type="slidenum">
              <a:rPr lang="zh-TW" altLang="en-US" smtClean="0"/>
              <a:pPr algn="ctr">
                <a:defRPr/>
              </a:pPr>
              <a:t>25</a:t>
            </a:fld>
            <a:r>
              <a:rPr lang="en-US" altLang="zh-TW" dirty="0"/>
              <a:t>/34</a:t>
            </a:r>
            <a:endParaRPr lang="zh-TW" altLang="en-US" dirty="0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D96F1D5E-6E84-E98D-A0AB-9C3C7DB8C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980579" cy="523220"/>
          </a:xfrm>
        </p:spPr>
        <p:txBody>
          <a:bodyPr/>
          <a:lstStyle/>
          <a:p>
            <a:r>
              <a:rPr lang="en-US" altLang="zh-TW" kern="0" dirty="0"/>
              <a:t>Python</a:t>
            </a:r>
            <a:r>
              <a:rPr lang="zh-TW" altLang="en-US" kern="0" dirty="0"/>
              <a:t>函式</a:t>
            </a:r>
            <a:r>
              <a:rPr lang="en-US" altLang="zh-TW" dirty="0"/>
              <a:t> (2/4)</a:t>
            </a:r>
            <a:endParaRPr lang="zh-TW" altLang="en-US" dirty="0"/>
          </a:p>
        </p:txBody>
      </p:sp>
      <p:pic>
        <p:nvPicPr>
          <p:cNvPr id="5" name="Picture 2">
            <a:hlinkClick r:id="rId2" action="ppaction://hlinksldjump"/>
            <a:extLst>
              <a:ext uri="{FF2B5EF4-FFF2-40B4-BE49-F238E27FC236}">
                <a16:creationId xmlns:a16="http://schemas.microsoft.com/office/drawing/2014/main" id="{F39B678A-0A7A-F9CB-2BF1-BAEDC98BCF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91" b="99023" l="1758" r="98438">
                        <a14:foregroundMark x1="1758" y1="60547" x2="6641" y2="35156"/>
                        <a14:foregroundMark x1="76563" y1="586" x2="87695" y2="55469"/>
                        <a14:foregroundMark x1="98438" y1="391" x2="93750" y2="14258"/>
                        <a14:foregroundMark x1="49609" y1="99023" x2="52539" y2="88477"/>
                      </a14:backgroundRemoval>
                    </a14:imgEffect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9700" y="64706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矩形 8"/>
          <p:cNvSpPr/>
          <p:nvPr/>
        </p:nvSpPr>
        <p:spPr>
          <a:xfrm>
            <a:off x="3917700" y="611963"/>
            <a:ext cx="4572000" cy="1477328"/>
          </a:xfrm>
          <a:prstGeom prst="rect">
            <a:avLst/>
          </a:prstGeom>
          <a:solidFill>
            <a:schemeClr val="tx1"/>
          </a:solidFill>
        </p:spPr>
        <p:txBody>
          <a:bodyPr>
            <a:spAutoFit/>
          </a:bodyPr>
          <a:lstStyle/>
          <a:p>
            <a:r>
              <a:rPr lang="en-US" altLang="zh-TW" dirty="0" err="1">
                <a:solidFill>
                  <a:srgbClr val="C678DD"/>
                </a:solidFill>
                <a:latin typeface="Consolas" panose="020B0609020204030204" pitchFamily="49" charset="0"/>
              </a:rPr>
              <a:t>def</a:t>
            </a:r>
            <a:r>
              <a:rPr lang="en-US" altLang="zh-TW" dirty="0">
                <a:solidFill>
                  <a:srgbClr val="ABB2BF"/>
                </a:solidFill>
                <a:latin typeface="Consolas" panose="020B0609020204030204" pitchFamily="49" charset="0"/>
              </a:rPr>
              <a:t> </a:t>
            </a:r>
            <a:r>
              <a:rPr lang="en-US" altLang="zh-TW" dirty="0" err="1">
                <a:solidFill>
                  <a:srgbClr val="61AFEF"/>
                </a:solidFill>
                <a:latin typeface="Consolas" panose="020B0609020204030204" pitchFamily="49" charset="0"/>
              </a:rPr>
              <a:t>sum_to_n</a:t>
            </a:r>
            <a:r>
              <a:rPr lang="en-US" altLang="zh-TW" dirty="0">
                <a:solidFill>
                  <a:srgbClr val="ABB2BF"/>
                </a:solidFill>
                <a:latin typeface="Consolas" panose="020B0609020204030204" pitchFamily="49" charset="0"/>
              </a:rPr>
              <a:t>(</a:t>
            </a:r>
            <a:r>
              <a:rPr lang="en-US" altLang="zh-TW" dirty="0">
                <a:solidFill>
                  <a:srgbClr val="D19A66"/>
                </a:solidFill>
                <a:latin typeface="Consolas" panose="020B0609020204030204" pitchFamily="49" charset="0"/>
              </a:rPr>
              <a:t>start</a:t>
            </a:r>
            <a:r>
              <a:rPr lang="en-US" altLang="zh-TW" dirty="0">
                <a:solidFill>
                  <a:srgbClr val="ABB2BF"/>
                </a:solidFill>
                <a:latin typeface="Consolas" panose="020B0609020204030204" pitchFamily="49" charset="0"/>
              </a:rPr>
              <a:t>,</a:t>
            </a:r>
            <a:r>
              <a:rPr lang="en-US" altLang="zh-TW" dirty="0">
                <a:solidFill>
                  <a:srgbClr val="D19A66"/>
                </a:solidFill>
                <a:latin typeface="Consolas" panose="020B0609020204030204" pitchFamily="49" charset="0"/>
              </a:rPr>
              <a:t> stop</a:t>
            </a:r>
            <a:r>
              <a:rPr lang="en-US" altLang="zh-TW" dirty="0">
                <a:solidFill>
                  <a:srgbClr val="ABB2BF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US" altLang="zh-TW" dirty="0">
                <a:solidFill>
                  <a:srgbClr val="ABB2BF"/>
                </a:solidFill>
                <a:latin typeface="Consolas" panose="020B0609020204030204" pitchFamily="49" charset="0"/>
              </a:rPr>
              <a:t>    s </a:t>
            </a:r>
            <a:r>
              <a:rPr lang="en-US" altLang="zh-TW" dirty="0">
                <a:solidFill>
                  <a:srgbClr val="C678DD"/>
                </a:solidFill>
                <a:latin typeface="Consolas" panose="020B0609020204030204" pitchFamily="49" charset="0"/>
              </a:rPr>
              <a:t>=</a:t>
            </a:r>
            <a:r>
              <a:rPr lang="en-US" altLang="zh-TW" dirty="0">
                <a:solidFill>
                  <a:srgbClr val="ABB2BF"/>
                </a:solidFill>
                <a:latin typeface="Consolas" panose="020B0609020204030204" pitchFamily="49" charset="0"/>
              </a:rPr>
              <a:t> </a:t>
            </a:r>
            <a:r>
              <a:rPr lang="en-US" altLang="zh-TW" dirty="0">
                <a:solidFill>
                  <a:srgbClr val="D19A66"/>
                </a:solidFill>
                <a:latin typeface="Consolas" panose="020B0609020204030204" pitchFamily="49" charset="0"/>
              </a:rPr>
              <a:t>0</a:t>
            </a:r>
            <a:endParaRPr lang="en-US" altLang="zh-TW" dirty="0">
              <a:solidFill>
                <a:srgbClr val="ABB2BF"/>
              </a:solidFill>
              <a:latin typeface="Consolas" panose="020B0609020204030204" pitchFamily="49" charset="0"/>
            </a:endParaRPr>
          </a:p>
          <a:p>
            <a:r>
              <a:rPr lang="en-US" altLang="zh-TW" dirty="0">
                <a:solidFill>
                  <a:srgbClr val="ABB2BF"/>
                </a:solidFill>
                <a:latin typeface="Consolas" panose="020B0609020204030204" pitchFamily="49" charset="0"/>
              </a:rPr>
              <a:t>    </a:t>
            </a:r>
            <a:r>
              <a:rPr lang="en-US" altLang="zh-TW" dirty="0">
                <a:solidFill>
                  <a:srgbClr val="C678DD"/>
                </a:solidFill>
                <a:latin typeface="Consolas" panose="020B0609020204030204" pitchFamily="49" charset="0"/>
              </a:rPr>
              <a:t>for</a:t>
            </a:r>
            <a:r>
              <a:rPr lang="en-US" altLang="zh-TW" dirty="0">
                <a:solidFill>
                  <a:srgbClr val="ABB2BF"/>
                </a:solidFill>
                <a:latin typeface="Consolas" panose="020B0609020204030204" pitchFamily="49" charset="0"/>
              </a:rPr>
              <a:t> </a:t>
            </a:r>
            <a:r>
              <a:rPr lang="en-US" altLang="zh-TW" dirty="0" err="1">
                <a:solidFill>
                  <a:srgbClr val="ABB2BF"/>
                </a:solidFill>
                <a:latin typeface="Consolas" panose="020B0609020204030204" pitchFamily="49" charset="0"/>
              </a:rPr>
              <a:t>i</a:t>
            </a:r>
            <a:r>
              <a:rPr lang="en-US" altLang="zh-TW" dirty="0">
                <a:solidFill>
                  <a:srgbClr val="ABB2BF"/>
                </a:solidFill>
                <a:latin typeface="Consolas" panose="020B0609020204030204" pitchFamily="49" charset="0"/>
              </a:rPr>
              <a:t> </a:t>
            </a:r>
            <a:r>
              <a:rPr lang="en-US" altLang="zh-TW" dirty="0">
                <a:solidFill>
                  <a:srgbClr val="C678DD"/>
                </a:solidFill>
                <a:latin typeface="Consolas" panose="020B0609020204030204" pitchFamily="49" charset="0"/>
              </a:rPr>
              <a:t>in</a:t>
            </a:r>
            <a:r>
              <a:rPr lang="en-US" altLang="zh-TW" dirty="0">
                <a:solidFill>
                  <a:srgbClr val="ABB2BF"/>
                </a:solidFill>
                <a:latin typeface="Consolas" panose="020B0609020204030204" pitchFamily="49" charset="0"/>
              </a:rPr>
              <a:t> </a:t>
            </a:r>
            <a:r>
              <a:rPr lang="en-US" altLang="zh-TW" dirty="0">
                <a:solidFill>
                  <a:srgbClr val="56B6C2"/>
                </a:solidFill>
                <a:latin typeface="Consolas" panose="020B0609020204030204" pitchFamily="49" charset="0"/>
              </a:rPr>
              <a:t>range</a:t>
            </a:r>
            <a:r>
              <a:rPr lang="en-US" altLang="zh-TW" dirty="0">
                <a:solidFill>
                  <a:srgbClr val="ABB2BF"/>
                </a:solidFill>
                <a:latin typeface="Consolas" panose="020B0609020204030204" pitchFamily="49" charset="0"/>
              </a:rPr>
              <a:t>(start, stop</a:t>
            </a:r>
            <a:r>
              <a:rPr lang="en-US" altLang="zh-TW" dirty="0">
                <a:solidFill>
                  <a:srgbClr val="C678DD"/>
                </a:solidFill>
                <a:latin typeface="Consolas" panose="020B0609020204030204" pitchFamily="49" charset="0"/>
              </a:rPr>
              <a:t>+</a:t>
            </a:r>
            <a:r>
              <a:rPr lang="en-US" altLang="zh-TW" dirty="0">
                <a:solidFill>
                  <a:srgbClr val="D19A66"/>
                </a:solidFill>
                <a:latin typeface="Consolas" panose="020B0609020204030204" pitchFamily="49" charset="0"/>
              </a:rPr>
              <a:t>1</a:t>
            </a:r>
            <a:r>
              <a:rPr lang="en-US" altLang="zh-TW" dirty="0">
                <a:solidFill>
                  <a:srgbClr val="ABB2BF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US" altLang="zh-TW" dirty="0">
                <a:solidFill>
                  <a:srgbClr val="ABB2BF"/>
                </a:solidFill>
                <a:latin typeface="Consolas" panose="020B0609020204030204" pitchFamily="49" charset="0"/>
              </a:rPr>
              <a:t>        s</a:t>
            </a:r>
            <a:r>
              <a:rPr lang="en-US" altLang="zh-TW" dirty="0">
                <a:solidFill>
                  <a:srgbClr val="C678DD"/>
                </a:solidFill>
                <a:latin typeface="Consolas" panose="020B0609020204030204" pitchFamily="49" charset="0"/>
              </a:rPr>
              <a:t>+=</a:t>
            </a:r>
            <a:r>
              <a:rPr lang="en-US" altLang="zh-TW" dirty="0" err="1">
                <a:solidFill>
                  <a:srgbClr val="ABB2BF"/>
                </a:solidFill>
                <a:latin typeface="Consolas" panose="020B0609020204030204" pitchFamily="49" charset="0"/>
              </a:rPr>
              <a:t>i</a:t>
            </a:r>
            <a:endParaRPr lang="en-US" altLang="zh-TW" dirty="0">
              <a:solidFill>
                <a:srgbClr val="ABB2BF"/>
              </a:solidFill>
              <a:latin typeface="Consolas" panose="020B0609020204030204" pitchFamily="49" charset="0"/>
            </a:endParaRPr>
          </a:p>
          <a:p>
            <a:r>
              <a:rPr lang="en-US" altLang="zh-TW" dirty="0">
                <a:solidFill>
                  <a:srgbClr val="ABB2BF"/>
                </a:solidFill>
                <a:latin typeface="Consolas" panose="020B0609020204030204" pitchFamily="49" charset="0"/>
              </a:rPr>
              <a:t>    </a:t>
            </a:r>
            <a:r>
              <a:rPr lang="en-US" altLang="zh-TW" dirty="0">
                <a:solidFill>
                  <a:srgbClr val="56B6C2"/>
                </a:solidFill>
                <a:latin typeface="Consolas" panose="020B0609020204030204" pitchFamily="49" charset="0"/>
              </a:rPr>
              <a:t>print</a:t>
            </a:r>
            <a:r>
              <a:rPr lang="en-US" altLang="zh-TW" dirty="0">
                <a:solidFill>
                  <a:srgbClr val="ABB2BF"/>
                </a:solidFill>
                <a:latin typeface="Consolas" panose="020B0609020204030204" pitchFamily="49" charset="0"/>
              </a:rPr>
              <a:t>(</a:t>
            </a:r>
            <a:r>
              <a:rPr lang="en-US" altLang="zh-TW" dirty="0">
                <a:solidFill>
                  <a:srgbClr val="98C379"/>
                </a:solidFill>
                <a:latin typeface="Consolas" panose="020B0609020204030204" pitchFamily="49" charset="0"/>
              </a:rPr>
              <a:t>"</a:t>
            </a:r>
            <a:r>
              <a:rPr lang="zh-TW" altLang="en-US" dirty="0">
                <a:solidFill>
                  <a:srgbClr val="98C379"/>
                </a:solidFill>
                <a:latin typeface="Consolas" panose="020B0609020204030204" pitchFamily="49" charset="0"/>
              </a:rPr>
              <a:t>總和</a:t>
            </a:r>
            <a:r>
              <a:rPr lang="en-US" altLang="zh-TW" dirty="0">
                <a:solidFill>
                  <a:srgbClr val="98C379"/>
                </a:solidFill>
                <a:latin typeface="Consolas" panose="020B0609020204030204" pitchFamily="49" charset="0"/>
              </a:rPr>
              <a:t>="</a:t>
            </a:r>
            <a:r>
              <a:rPr lang="zh-TW" altLang="en-US" dirty="0">
                <a:solidFill>
                  <a:srgbClr val="ABB2BF"/>
                </a:solidFill>
                <a:latin typeface="Consolas" panose="020B0609020204030204" pitchFamily="49" charset="0"/>
              </a:rPr>
              <a:t> </a:t>
            </a:r>
            <a:r>
              <a:rPr lang="en-US" altLang="zh-TW" dirty="0">
                <a:solidFill>
                  <a:srgbClr val="C678DD"/>
                </a:solidFill>
                <a:latin typeface="Consolas" panose="020B0609020204030204" pitchFamily="49" charset="0"/>
              </a:rPr>
              <a:t>+</a:t>
            </a:r>
            <a:r>
              <a:rPr lang="zh-TW" altLang="en-US" dirty="0">
                <a:solidFill>
                  <a:srgbClr val="ABB2BF"/>
                </a:solidFill>
                <a:latin typeface="Consolas" panose="020B0609020204030204" pitchFamily="49" charset="0"/>
              </a:rPr>
              <a:t> </a:t>
            </a:r>
            <a:r>
              <a:rPr lang="en-US" altLang="zh-TW" dirty="0" err="1">
                <a:solidFill>
                  <a:srgbClr val="56B6C2"/>
                </a:solidFill>
                <a:latin typeface="Consolas" panose="020B0609020204030204" pitchFamily="49" charset="0"/>
              </a:rPr>
              <a:t>str</a:t>
            </a:r>
            <a:r>
              <a:rPr lang="en-US" altLang="zh-TW" dirty="0">
                <a:solidFill>
                  <a:srgbClr val="ABB2BF"/>
                </a:solidFill>
                <a:latin typeface="Consolas" panose="020B0609020204030204" pitchFamily="49" charset="0"/>
              </a:rPr>
              <a:t>(s))</a:t>
            </a:r>
            <a:endParaRPr lang="en-US" altLang="zh-TW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917700" y="2341610"/>
            <a:ext cx="4572000" cy="1200329"/>
          </a:xfrm>
          <a:prstGeom prst="rect">
            <a:avLst/>
          </a:prstGeom>
          <a:solidFill>
            <a:schemeClr val="tx1"/>
          </a:solidFill>
        </p:spPr>
        <p:txBody>
          <a:bodyPr>
            <a:spAutoFit/>
          </a:bodyPr>
          <a:lstStyle/>
          <a:p>
            <a:r>
              <a:rPr lang="pt-BR" altLang="zh-TW" dirty="0">
                <a:solidFill>
                  <a:srgbClr val="ABB2BF"/>
                </a:solidFill>
                <a:latin typeface="Consolas" panose="020B0609020204030204" pitchFamily="49" charset="0"/>
              </a:rPr>
              <a:t>sum_to_n(</a:t>
            </a:r>
            <a:r>
              <a:rPr lang="pt-BR" altLang="zh-TW" dirty="0">
                <a:solidFill>
                  <a:srgbClr val="D19A66"/>
                </a:solidFill>
                <a:latin typeface="Consolas" panose="020B0609020204030204" pitchFamily="49" charset="0"/>
              </a:rPr>
              <a:t>1</a:t>
            </a:r>
            <a:r>
              <a:rPr lang="pt-BR" altLang="zh-TW" dirty="0">
                <a:solidFill>
                  <a:srgbClr val="ABB2BF"/>
                </a:solidFill>
                <a:latin typeface="Consolas" panose="020B0609020204030204" pitchFamily="49" charset="0"/>
              </a:rPr>
              <a:t>, </a:t>
            </a:r>
            <a:r>
              <a:rPr lang="pt-BR" altLang="zh-TW" dirty="0">
                <a:solidFill>
                  <a:srgbClr val="D19A66"/>
                </a:solidFill>
                <a:latin typeface="Consolas" panose="020B0609020204030204" pitchFamily="49" charset="0"/>
              </a:rPr>
              <a:t>5</a:t>
            </a:r>
            <a:r>
              <a:rPr lang="pt-BR" altLang="zh-TW" dirty="0">
                <a:solidFill>
                  <a:srgbClr val="ABB2BF"/>
                </a:solidFill>
                <a:latin typeface="Consolas" panose="020B0609020204030204" pitchFamily="49" charset="0"/>
              </a:rPr>
              <a:t>)</a:t>
            </a:r>
          </a:p>
          <a:p>
            <a:br>
              <a:rPr lang="pt-BR" altLang="zh-TW" dirty="0">
                <a:solidFill>
                  <a:srgbClr val="ABB2BF"/>
                </a:solidFill>
                <a:latin typeface="Consolas" panose="020B0609020204030204" pitchFamily="49" charset="0"/>
              </a:rPr>
            </a:br>
            <a:r>
              <a:rPr lang="pt-BR" altLang="zh-TW" dirty="0">
                <a:solidFill>
                  <a:srgbClr val="ABB2BF"/>
                </a:solidFill>
                <a:latin typeface="Consolas" panose="020B0609020204030204" pitchFamily="49" charset="0"/>
              </a:rPr>
              <a:t>m </a:t>
            </a:r>
            <a:r>
              <a:rPr lang="pt-BR" altLang="zh-TW" dirty="0">
                <a:solidFill>
                  <a:srgbClr val="C678DD"/>
                </a:solidFill>
                <a:latin typeface="Consolas" panose="020B0609020204030204" pitchFamily="49" charset="0"/>
              </a:rPr>
              <a:t>=</a:t>
            </a:r>
            <a:r>
              <a:rPr lang="pt-BR" altLang="zh-TW" dirty="0">
                <a:solidFill>
                  <a:srgbClr val="ABB2BF"/>
                </a:solidFill>
                <a:latin typeface="Consolas" panose="020B0609020204030204" pitchFamily="49" charset="0"/>
              </a:rPr>
              <a:t> </a:t>
            </a:r>
            <a:r>
              <a:rPr lang="pt-BR" altLang="zh-TW" dirty="0">
                <a:solidFill>
                  <a:srgbClr val="D19A66"/>
                </a:solidFill>
                <a:latin typeface="Consolas" panose="020B0609020204030204" pitchFamily="49" charset="0"/>
              </a:rPr>
              <a:t>10</a:t>
            </a:r>
            <a:endParaRPr lang="pt-BR" altLang="zh-TW" dirty="0">
              <a:solidFill>
                <a:srgbClr val="ABB2BF"/>
              </a:solidFill>
              <a:latin typeface="Consolas" panose="020B0609020204030204" pitchFamily="49" charset="0"/>
            </a:endParaRPr>
          </a:p>
          <a:p>
            <a:r>
              <a:rPr lang="pt-BR" altLang="zh-TW" dirty="0">
                <a:solidFill>
                  <a:srgbClr val="ABB2BF"/>
                </a:solidFill>
                <a:latin typeface="Consolas" panose="020B0609020204030204" pitchFamily="49" charset="0"/>
              </a:rPr>
              <a:t>sum_to_n(</a:t>
            </a:r>
            <a:r>
              <a:rPr lang="pt-BR" altLang="zh-TW" dirty="0">
                <a:solidFill>
                  <a:srgbClr val="D19A66"/>
                </a:solidFill>
                <a:latin typeface="Consolas" panose="020B0609020204030204" pitchFamily="49" charset="0"/>
              </a:rPr>
              <a:t>2</a:t>
            </a:r>
            <a:r>
              <a:rPr lang="pt-BR" altLang="zh-TW" dirty="0">
                <a:solidFill>
                  <a:srgbClr val="ABB2BF"/>
                </a:solidFill>
                <a:latin typeface="Consolas" panose="020B0609020204030204" pitchFamily="49" charset="0"/>
              </a:rPr>
              <a:t>, m</a:t>
            </a:r>
            <a:r>
              <a:rPr lang="pt-BR" altLang="zh-TW" dirty="0">
                <a:solidFill>
                  <a:srgbClr val="C678DD"/>
                </a:solidFill>
                <a:latin typeface="Consolas" panose="020B0609020204030204" pitchFamily="49" charset="0"/>
              </a:rPr>
              <a:t>+</a:t>
            </a:r>
            <a:r>
              <a:rPr lang="pt-BR" altLang="zh-TW" dirty="0">
                <a:solidFill>
                  <a:srgbClr val="D19A66"/>
                </a:solidFill>
                <a:latin typeface="Consolas" panose="020B0609020204030204" pitchFamily="49" charset="0"/>
              </a:rPr>
              <a:t>2</a:t>
            </a:r>
            <a:r>
              <a:rPr lang="pt-BR" altLang="zh-TW" dirty="0">
                <a:solidFill>
                  <a:srgbClr val="ABB2BF"/>
                </a:solidFill>
                <a:latin typeface="Consolas" panose="020B0609020204030204" pitchFamily="49" charset="0"/>
              </a:rPr>
              <a:t>)</a:t>
            </a:r>
            <a:endParaRPr lang="pt-BR" altLang="zh-TW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917700" y="3768040"/>
            <a:ext cx="4572000" cy="923330"/>
          </a:xfrm>
          <a:prstGeom prst="rect">
            <a:avLst/>
          </a:prstGeom>
          <a:solidFill>
            <a:schemeClr val="tx1"/>
          </a:solidFill>
        </p:spPr>
        <p:txBody>
          <a:bodyPr>
            <a:spAutoFit/>
          </a:bodyPr>
          <a:lstStyle/>
          <a:p>
            <a:r>
              <a:rPr lang="en-US" altLang="zh-TW" dirty="0" err="1">
                <a:solidFill>
                  <a:srgbClr val="C678DD"/>
                </a:solidFill>
                <a:latin typeface="Consolas" panose="020B0609020204030204" pitchFamily="49" charset="0"/>
              </a:rPr>
              <a:t>def</a:t>
            </a:r>
            <a:r>
              <a:rPr lang="en-US" altLang="zh-TW" dirty="0">
                <a:solidFill>
                  <a:srgbClr val="ABB2BF"/>
                </a:solidFill>
                <a:latin typeface="Consolas" panose="020B0609020204030204" pitchFamily="49" charset="0"/>
              </a:rPr>
              <a:t> </a:t>
            </a:r>
            <a:r>
              <a:rPr lang="en-US" altLang="zh-TW" dirty="0" err="1">
                <a:solidFill>
                  <a:srgbClr val="61AFEF"/>
                </a:solidFill>
                <a:latin typeface="Consolas" panose="020B0609020204030204" pitchFamily="49" charset="0"/>
              </a:rPr>
              <a:t>convert_to_f</a:t>
            </a:r>
            <a:r>
              <a:rPr lang="en-US" altLang="zh-TW" dirty="0">
                <a:solidFill>
                  <a:srgbClr val="ABB2BF"/>
                </a:solidFill>
                <a:latin typeface="Consolas" panose="020B0609020204030204" pitchFamily="49" charset="0"/>
              </a:rPr>
              <a:t>(</a:t>
            </a:r>
            <a:r>
              <a:rPr lang="en-US" altLang="zh-TW" dirty="0">
                <a:solidFill>
                  <a:srgbClr val="D19A66"/>
                </a:solidFill>
                <a:latin typeface="Consolas" panose="020B0609020204030204" pitchFamily="49" charset="0"/>
              </a:rPr>
              <a:t>c</a:t>
            </a:r>
            <a:r>
              <a:rPr lang="en-US" altLang="zh-TW" dirty="0">
                <a:solidFill>
                  <a:srgbClr val="ABB2BF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US" altLang="zh-TW" dirty="0">
                <a:solidFill>
                  <a:srgbClr val="ABB2BF"/>
                </a:solidFill>
                <a:latin typeface="Consolas" panose="020B0609020204030204" pitchFamily="49" charset="0"/>
              </a:rPr>
              <a:t>    f </a:t>
            </a:r>
            <a:r>
              <a:rPr lang="en-US" altLang="zh-TW" dirty="0">
                <a:solidFill>
                  <a:srgbClr val="C678DD"/>
                </a:solidFill>
                <a:latin typeface="Consolas" panose="020B0609020204030204" pitchFamily="49" charset="0"/>
              </a:rPr>
              <a:t>=</a:t>
            </a:r>
            <a:r>
              <a:rPr lang="en-US" altLang="zh-TW" dirty="0">
                <a:solidFill>
                  <a:srgbClr val="ABB2BF"/>
                </a:solidFill>
                <a:latin typeface="Consolas" panose="020B0609020204030204" pitchFamily="49" charset="0"/>
              </a:rPr>
              <a:t> (</a:t>
            </a:r>
            <a:r>
              <a:rPr lang="en-US" altLang="zh-TW" dirty="0">
                <a:solidFill>
                  <a:srgbClr val="D19A66"/>
                </a:solidFill>
                <a:latin typeface="Consolas" panose="020B0609020204030204" pitchFamily="49" charset="0"/>
              </a:rPr>
              <a:t>9.0</a:t>
            </a:r>
            <a:r>
              <a:rPr lang="en-US" altLang="zh-TW" dirty="0">
                <a:solidFill>
                  <a:srgbClr val="C678DD"/>
                </a:solidFill>
                <a:latin typeface="Consolas" panose="020B0609020204030204" pitchFamily="49" charset="0"/>
              </a:rPr>
              <a:t>*</a:t>
            </a:r>
            <a:r>
              <a:rPr lang="en-US" altLang="zh-TW" dirty="0">
                <a:solidFill>
                  <a:srgbClr val="ABB2BF"/>
                </a:solidFill>
                <a:latin typeface="Consolas" panose="020B0609020204030204" pitchFamily="49" charset="0"/>
              </a:rPr>
              <a:t>c)</a:t>
            </a:r>
            <a:r>
              <a:rPr lang="en-US" altLang="zh-TW" dirty="0">
                <a:solidFill>
                  <a:srgbClr val="C678DD"/>
                </a:solidFill>
                <a:latin typeface="Consolas" panose="020B0609020204030204" pitchFamily="49" charset="0"/>
              </a:rPr>
              <a:t>/</a:t>
            </a:r>
            <a:r>
              <a:rPr lang="en-US" altLang="zh-TW" dirty="0">
                <a:solidFill>
                  <a:srgbClr val="D19A66"/>
                </a:solidFill>
                <a:latin typeface="Consolas" panose="020B0609020204030204" pitchFamily="49" charset="0"/>
              </a:rPr>
              <a:t>5.0</a:t>
            </a:r>
            <a:r>
              <a:rPr lang="en-US" altLang="zh-TW" dirty="0">
                <a:solidFill>
                  <a:srgbClr val="C678DD"/>
                </a:solidFill>
                <a:latin typeface="Consolas" panose="020B0609020204030204" pitchFamily="49" charset="0"/>
              </a:rPr>
              <a:t>+</a:t>
            </a:r>
            <a:r>
              <a:rPr lang="en-US" altLang="zh-TW" dirty="0">
                <a:solidFill>
                  <a:srgbClr val="D19A66"/>
                </a:solidFill>
                <a:latin typeface="Consolas" panose="020B0609020204030204" pitchFamily="49" charset="0"/>
              </a:rPr>
              <a:t>32.0</a:t>
            </a:r>
            <a:endParaRPr lang="en-US" altLang="zh-TW" dirty="0">
              <a:solidFill>
                <a:srgbClr val="ABB2BF"/>
              </a:solidFill>
              <a:latin typeface="Consolas" panose="020B0609020204030204" pitchFamily="49" charset="0"/>
            </a:endParaRPr>
          </a:p>
          <a:p>
            <a:r>
              <a:rPr lang="en-US" altLang="zh-TW" dirty="0">
                <a:solidFill>
                  <a:srgbClr val="ABB2BF"/>
                </a:solidFill>
                <a:latin typeface="Consolas" panose="020B0609020204030204" pitchFamily="49" charset="0"/>
              </a:rPr>
              <a:t>    </a:t>
            </a:r>
            <a:r>
              <a:rPr lang="en-US" altLang="zh-TW" dirty="0">
                <a:solidFill>
                  <a:srgbClr val="C678DD"/>
                </a:solidFill>
                <a:latin typeface="Consolas" panose="020B0609020204030204" pitchFamily="49" charset="0"/>
              </a:rPr>
              <a:t>return</a:t>
            </a:r>
            <a:r>
              <a:rPr lang="en-US" altLang="zh-TW" dirty="0">
                <a:solidFill>
                  <a:srgbClr val="ABB2BF"/>
                </a:solidFill>
                <a:latin typeface="Consolas" panose="020B0609020204030204" pitchFamily="49" charset="0"/>
              </a:rPr>
              <a:t> f</a:t>
            </a:r>
            <a:endParaRPr lang="en-US" altLang="zh-TW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899557" y="5030879"/>
            <a:ext cx="4572000" cy="369332"/>
          </a:xfrm>
          <a:prstGeom prst="rect">
            <a:avLst/>
          </a:prstGeom>
          <a:solidFill>
            <a:schemeClr val="tx1"/>
          </a:solidFill>
        </p:spPr>
        <p:txBody>
          <a:bodyPr>
            <a:spAutoFit/>
          </a:bodyPr>
          <a:lstStyle/>
          <a:p>
            <a:r>
              <a:rPr lang="en-US" altLang="zh-TW">
                <a:solidFill>
                  <a:srgbClr val="ABB2BF"/>
                </a:solidFill>
                <a:latin typeface="Consolas" panose="020B0609020204030204" pitchFamily="49" charset="0"/>
              </a:rPr>
              <a:t>f </a:t>
            </a:r>
            <a:r>
              <a:rPr lang="en-US" altLang="zh-TW">
                <a:solidFill>
                  <a:srgbClr val="C678DD"/>
                </a:solidFill>
                <a:latin typeface="Consolas" panose="020B0609020204030204" pitchFamily="49" charset="0"/>
              </a:rPr>
              <a:t>=</a:t>
            </a:r>
            <a:r>
              <a:rPr lang="en-US" altLang="zh-TW">
                <a:solidFill>
                  <a:srgbClr val="ABB2BF"/>
                </a:solidFill>
                <a:latin typeface="Consolas" panose="020B0609020204030204" pitchFamily="49" charset="0"/>
              </a:rPr>
              <a:t> conver_to_c(c)</a:t>
            </a:r>
            <a:endParaRPr lang="en-US" altLang="zh-TW" b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6749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E16BF45E-87D5-059E-DBB6-FC7C6AD344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函式參數預設值</a:t>
            </a:r>
            <a:endParaRPr lang="en-US" altLang="zh-TW" dirty="0"/>
          </a:p>
          <a:p>
            <a:pPr lvl="1"/>
            <a:r>
              <a:rPr lang="zh-TW" altLang="en-US" dirty="0"/>
              <a:t>函式可以預設參數值，</a:t>
            </a:r>
            <a:endParaRPr lang="en-US" altLang="zh-TW" dirty="0"/>
          </a:p>
          <a:p>
            <a:pPr marL="457200" lvl="1" indent="0">
              <a:buNone/>
            </a:pPr>
            <a:r>
              <a:rPr lang="zh-TW" altLang="en-US" dirty="0"/>
              <a:t>    若呼叫時沒有傳入參數，</a:t>
            </a:r>
            <a:endParaRPr lang="en-US" altLang="zh-TW" dirty="0"/>
          </a:p>
          <a:p>
            <a:pPr marL="457200" lvl="1" indent="0">
              <a:buNone/>
            </a:pPr>
            <a:r>
              <a:rPr lang="zh-TW" altLang="en-US" dirty="0"/>
              <a:t>    則使用預設的參數</a:t>
            </a:r>
            <a:endParaRPr lang="en-US" altLang="zh-TW" dirty="0"/>
          </a:p>
          <a:p>
            <a:pPr marL="457200" lvl="1" indent="0">
              <a:buNone/>
            </a:pPr>
            <a:endParaRPr lang="en-US" altLang="zh-TW" dirty="0"/>
          </a:p>
          <a:p>
            <a:r>
              <a:rPr lang="zh-TW" altLang="en-US" dirty="0"/>
              <a:t>關鍵字引數</a:t>
            </a:r>
            <a:endParaRPr lang="en-US" altLang="zh-TW" dirty="0"/>
          </a:p>
          <a:p>
            <a:pPr lvl="1"/>
            <a:r>
              <a:rPr lang="zh-TW" altLang="en-US" dirty="0"/>
              <a:t>函式呼叫</a:t>
            </a:r>
            <a:r>
              <a:rPr lang="en-US" altLang="zh-TW" dirty="0"/>
              <a:t>(</a:t>
            </a:r>
            <a:r>
              <a:rPr lang="zh-TW" altLang="en-US" dirty="0"/>
              <a:t>位置引數</a:t>
            </a:r>
            <a:r>
              <a:rPr lang="en-US" altLang="zh-TW" dirty="0"/>
              <a:t>)</a:t>
            </a:r>
          </a:p>
          <a:p>
            <a:pPr lvl="1"/>
            <a:r>
              <a:rPr lang="zh-TW" altLang="en-US" dirty="0"/>
              <a:t>函式呼叫</a:t>
            </a:r>
            <a:r>
              <a:rPr lang="en-US" altLang="zh-TW" dirty="0"/>
              <a:t>(</a:t>
            </a:r>
            <a:r>
              <a:rPr lang="zh-TW" altLang="en-US" dirty="0"/>
              <a:t>關鍵字引數</a:t>
            </a:r>
            <a:r>
              <a:rPr lang="en-US" altLang="zh-TW" dirty="0"/>
              <a:t>)</a:t>
            </a:r>
          </a:p>
          <a:p>
            <a:pPr lvl="1"/>
            <a:r>
              <a:rPr lang="zh-TW" altLang="en-US" dirty="0"/>
              <a:t>混合使用位置及關鍵字引數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回傳多個值的函式</a:t>
            </a: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0806C742-2717-A5F0-F54A-05F129669A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>
              <a:defRPr/>
            </a:pPr>
            <a:fld id="{8E43CC5F-1AB8-4BEC-82AC-75ACFB5D3858}" type="slidenum">
              <a:rPr lang="zh-TW" altLang="en-US" smtClean="0"/>
              <a:pPr algn="ctr">
                <a:defRPr/>
              </a:pPr>
              <a:t>26</a:t>
            </a:fld>
            <a:r>
              <a:rPr lang="en-US" altLang="zh-TW" dirty="0"/>
              <a:t>/34</a:t>
            </a:r>
            <a:endParaRPr lang="zh-TW" altLang="en-US" dirty="0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D96F1D5E-6E84-E98D-A0AB-9C3C7DB8C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980579" cy="523220"/>
          </a:xfrm>
        </p:spPr>
        <p:txBody>
          <a:bodyPr/>
          <a:lstStyle/>
          <a:p>
            <a:r>
              <a:rPr lang="en-US" altLang="zh-TW" kern="0" dirty="0"/>
              <a:t>Python</a:t>
            </a:r>
            <a:r>
              <a:rPr lang="zh-TW" altLang="en-US" kern="0" dirty="0"/>
              <a:t>函式</a:t>
            </a:r>
            <a:r>
              <a:rPr lang="en-US" altLang="zh-TW" dirty="0"/>
              <a:t> (3/4)</a:t>
            </a:r>
            <a:endParaRPr lang="zh-TW" altLang="en-US" dirty="0"/>
          </a:p>
        </p:txBody>
      </p:sp>
      <p:pic>
        <p:nvPicPr>
          <p:cNvPr id="5" name="Picture 2">
            <a:hlinkClick r:id="rId2" action="ppaction://hlinksldjump"/>
            <a:extLst>
              <a:ext uri="{FF2B5EF4-FFF2-40B4-BE49-F238E27FC236}">
                <a16:creationId xmlns:a16="http://schemas.microsoft.com/office/drawing/2014/main" id="{F39B678A-0A7A-F9CB-2BF1-BAEDC98BCF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91" b="99023" l="1758" r="98438">
                        <a14:foregroundMark x1="1758" y1="60547" x2="6641" y2="35156"/>
                        <a14:foregroundMark x1="76563" y1="586" x2="87695" y2="55469"/>
                        <a14:foregroundMark x1="98438" y1="391" x2="93750" y2="14258"/>
                        <a14:foregroundMark x1="49609" y1="99023" x2="52539" y2="88477"/>
                      </a14:backgroundRemoval>
                    </a14:imgEffect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9700" y="64706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矩形 8"/>
          <p:cNvSpPr/>
          <p:nvPr/>
        </p:nvSpPr>
        <p:spPr>
          <a:xfrm>
            <a:off x="3810000" y="704671"/>
            <a:ext cx="5105400" cy="6463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zh-TW" dirty="0" err="1">
                <a:solidFill>
                  <a:srgbClr val="C678DD"/>
                </a:solidFill>
                <a:latin typeface="Consolas" panose="020B0609020204030204" pitchFamily="49" charset="0"/>
              </a:rPr>
              <a:t>def</a:t>
            </a:r>
            <a:r>
              <a:rPr lang="en-US" altLang="zh-TW" dirty="0">
                <a:solidFill>
                  <a:srgbClr val="ABB2BF"/>
                </a:solidFill>
                <a:latin typeface="Consolas" panose="020B0609020204030204" pitchFamily="49" charset="0"/>
              </a:rPr>
              <a:t> </a:t>
            </a:r>
            <a:r>
              <a:rPr lang="en-US" altLang="zh-TW" dirty="0">
                <a:solidFill>
                  <a:srgbClr val="61AFEF"/>
                </a:solidFill>
                <a:latin typeface="Consolas" panose="020B0609020204030204" pitchFamily="49" charset="0"/>
              </a:rPr>
              <a:t>volume</a:t>
            </a:r>
            <a:r>
              <a:rPr lang="en-US" altLang="zh-TW" dirty="0">
                <a:solidFill>
                  <a:srgbClr val="ABB2BF"/>
                </a:solidFill>
                <a:latin typeface="Consolas" panose="020B0609020204030204" pitchFamily="49" charset="0"/>
              </a:rPr>
              <a:t>(</a:t>
            </a:r>
            <a:r>
              <a:rPr lang="en-US" altLang="zh-TW" dirty="0">
                <a:solidFill>
                  <a:srgbClr val="D19A66"/>
                </a:solidFill>
                <a:latin typeface="Consolas" panose="020B0609020204030204" pitchFamily="49" charset="0"/>
              </a:rPr>
              <a:t>length</a:t>
            </a:r>
            <a:r>
              <a:rPr lang="en-US" altLang="zh-TW" dirty="0">
                <a:solidFill>
                  <a:srgbClr val="ABB2BF"/>
                </a:solidFill>
                <a:latin typeface="Consolas" panose="020B0609020204030204" pitchFamily="49" charset="0"/>
              </a:rPr>
              <a:t>,</a:t>
            </a:r>
            <a:r>
              <a:rPr lang="en-US" altLang="zh-TW" dirty="0">
                <a:solidFill>
                  <a:srgbClr val="D19A66"/>
                </a:solidFill>
                <a:latin typeface="Consolas" panose="020B0609020204030204" pitchFamily="49" charset="0"/>
              </a:rPr>
              <a:t> width</a:t>
            </a:r>
            <a:r>
              <a:rPr lang="en-US" altLang="zh-TW" dirty="0">
                <a:solidFill>
                  <a:srgbClr val="C678DD"/>
                </a:solidFill>
                <a:latin typeface="Consolas" panose="020B0609020204030204" pitchFamily="49" charset="0"/>
              </a:rPr>
              <a:t>=</a:t>
            </a:r>
            <a:r>
              <a:rPr lang="en-US" altLang="zh-TW" dirty="0">
                <a:solidFill>
                  <a:srgbClr val="D19A66"/>
                </a:solidFill>
                <a:latin typeface="Consolas" panose="020B0609020204030204" pitchFamily="49" charset="0"/>
              </a:rPr>
              <a:t>2</a:t>
            </a:r>
            <a:r>
              <a:rPr lang="en-US" altLang="zh-TW" dirty="0">
                <a:solidFill>
                  <a:srgbClr val="ABB2BF"/>
                </a:solidFill>
                <a:latin typeface="Consolas" panose="020B0609020204030204" pitchFamily="49" charset="0"/>
              </a:rPr>
              <a:t>,</a:t>
            </a:r>
            <a:r>
              <a:rPr lang="en-US" altLang="zh-TW" dirty="0">
                <a:solidFill>
                  <a:srgbClr val="D19A66"/>
                </a:solidFill>
                <a:latin typeface="Consolas" panose="020B0609020204030204" pitchFamily="49" charset="0"/>
              </a:rPr>
              <a:t> height</a:t>
            </a:r>
            <a:r>
              <a:rPr lang="en-US" altLang="zh-TW" dirty="0">
                <a:solidFill>
                  <a:srgbClr val="C678DD"/>
                </a:solidFill>
                <a:latin typeface="Consolas" panose="020B0609020204030204" pitchFamily="49" charset="0"/>
              </a:rPr>
              <a:t>=</a:t>
            </a:r>
            <a:r>
              <a:rPr lang="en-US" altLang="zh-TW" dirty="0">
                <a:solidFill>
                  <a:srgbClr val="D19A66"/>
                </a:solidFill>
                <a:latin typeface="Consolas" panose="020B0609020204030204" pitchFamily="49" charset="0"/>
              </a:rPr>
              <a:t>3</a:t>
            </a:r>
            <a:r>
              <a:rPr lang="en-US" altLang="zh-TW" dirty="0">
                <a:solidFill>
                  <a:srgbClr val="ABB2BF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US" altLang="zh-TW" dirty="0">
                <a:solidFill>
                  <a:srgbClr val="ABB2BF"/>
                </a:solidFill>
                <a:latin typeface="Consolas" panose="020B0609020204030204" pitchFamily="49" charset="0"/>
              </a:rPr>
              <a:t>    </a:t>
            </a:r>
            <a:r>
              <a:rPr lang="en-US" altLang="zh-TW" dirty="0">
                <a:solidFill>
                  <a:srgbClr val="C678DD"/>
                </a:solidFill>
                <a:latin typeface="Consolas" panose="020B0609020204030204" pitchFamily="49" charset="0"/>
              </a:rPr>
              <a:t>return</a:t>
            </a:r>
            <a:r>
              <a:rPr lang="en-US" altLang="zh-TW" dirty="0">
                <a:solidFill>
                  <a:srgbClr val="ABB2BF"/>
                </a:solidFill>
                <a:latin typeface="Consolas" panose="020B0609020204030204" pitchFamily="49" charset="0"/>
              </a:rPr>
              <a:t> length</a:t>
            </a:r>
            <a:r>
              <a:rPr lang="en-US" altLang="zh-TW" dirty="0">
                <a:solidFill>
                  <a:srgbClr val="C678DD"/>
                </a:solidFill>
                <a:latin typeface="Consolas" panose="020B0609020204030204" pitchFamily="49" charset="0"/>
              </a:rPr>
              <a:t>*</a:t>
            </a:r>
            <a:r>
              <a:rPr lang="en-US" altLang="zh-TW" dirty="0">
                <a:solidFill>
                  <a:srgbClr val="ABB2BF"/>
                </a:solidFill>
                <a:latin typeface="Consolas" panose="020B0609020204030204" pitchFamily="49" charset="0"/>
              </a:rPr>
              <a:t>width</a:t>
            </a:r>
            <a:r>
              <a:rPr lang="en-US" altLang="zh-TW" dirty="0">
                <a:solidFill>
                  <a:srgbClr val="C678DD"/>
                </a:solidFill>
                <a:latin typeface="Consolas" panose="020B0609020204030204" pitchFamily="49" charset="0"/>
              </a:rPr>
              <a:t>*</a:t>
            </a:r>
            <a:r>
              <a:rPr lang="en-US" altLang="zh-TW" dirty="0">
                <a:solidFill>
                  <a:srgbClr val="ABB2BF"/>
                </a:solidFill>
                <a:latin typeface="Consolas" panose="020B0609020204030204" pitchFamily="49" charset="0"/>
              </a:rPr>
              <a:t>height</a:t>
            </a:r>
            <a:endParaRPr lang="en-US" altLang="zh-TW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343400" y="1466671"/>
            <a:ext cx="4572000" cy="1200329"/>
          </a:xfrm>
          <a:prstGeom prst="rect">
            <a:avLst/>
          </a:prstGeom>
          <a:solidFill>
            <a:schemeClr val="tx1"/>
          </a:solidFill>
        </p:spPr>
        <p:txBody>
          <a:bodyPr>
            <a:spAutoFit/>
          </a:bodyPr>
          <a:lstStyle/>
          <a:p>
            <a:r>
              <a:rPr lang="en-US" altLang="zh-TW" dirty="0">
                <a:solidFill>
                  <a:srgbClr val="ABB2BF"/>
                </a:solidFill>
                <a:latin typeface="Consolas" panose="020B0609020204030204" pitchFamily="49" charset="0"/>
              </a:rPr>
              <a:t>l, w, h </a:t>
            </a:r>
            <a:r>
              <a:rPr lang="en-US" altLang="zh-TW" dirty="0">
                <a:solidFill>
                  <a:srgbClr val="C678DD"/>
                </a:solidFill>
                <a:latin typeface="Consolas" panose="020B0609020204030204" pitchFamily="49" charset="0"/>
              </a:rPr>
              <a:t>=</a:t>
            </a:r>
            <a:r>
              <a:rPr lang="en-US" altLang="zh-TW" dirty="0">
                <a:solidFill>
                  <a:srgbClr val="ABB2BF"/>
                </a:solidFill>
                <a:latin typeface="Consolas" panose="020B0609020204030204" pitchFamily="49" charset="0"/>
              </a:rPr>
              <a:t> </a:t>
            </a:r>
            <a:r>
              <a:rPr lang="en-US" altLang="zh-TW" dirty="0">
                <a:solidFill>
                  <a:srgbClr val="D19A66"/>
                </a:solidFill>
                <a:latin typeface="Consolas" panose="020B0609020204030204" pitchFamily="49" charset="0"/>
              </a:rPr>
              <a:t>10</a:t>
            </a:r>
            <a:r>
              <a:rPr lang="en-US" altLang="zh-TW" dirty="0">
                <a:solidFill>
                  <a:srgbClr val="ABB2BF"/>
                </a:solidFill>
                <a:latin typeface="Consolas" panose="020B0609020204030204" pitchFamily="49" charset="0"/>
              </a:rPr>
              <a:t>, </a:t>
            </a:r>
            <a:r>
              <a:rPr lang="en-US" altLang="zh-TW" dirty="0">
                <a:solidFill>
                  <a:srgbClr val="D19A66"/>
                </a:solidFill>
                <a:latin typeface="Consolas" panose="020B0609020204030204" pitchFamily="49" charset="0"/>
              </a:rPr>
              <a:t>5</a:t>
            </a:r>
            <a:r>
              <a:rPr lang="en-US" altLang="zh-TW" dirty="0">
                <a:solidFill>
                  <a:srgbClr val="ABB2BF"/>
                </a:solidFill>
                <a:latin typeface="Consolas" panose="020B0609020204030204" pitchFamily="49" charset="0"/>
              </a:rPr>
              <a:t>, </a:t>
            </a:r>
            <a:r>
              <a:rPr lang="en-US" altLang="zh-TW" dirty="0">
                <a:solidFill>
                  <a:srgbClr val="D19A66"/>
                </a:solidFill>
                <a:latin typeface="Consolas" panose="020B0609020204030204" pitchFamily="49" charset="0"/>
              </a:rPr>
              <a:t>15</a:t>
            </a:r>
            <a:endParaRPr lang="en-US" altLang="zh-TW" dirty="0">
              <a:solidFill>
                <a:srgbClr val="ABB2BF"/>
              </a:solidFill>
              <a:latin typeface="Consolas" panose="020B0609020204030204" pitchFamily="49" charset="0"/>
            </a:endParaRPr>
          </a:p>
          <a:p>
            <a:r>
              <a:rPr lang="en-US" altLang="zh-TW" dirty="0">
                <a:solidFill>
                  <a:srgbClr val="56B6C2"/>
                </a:solidFill>
                <a:latin typeface="Consolas" panose="020B0609020204030204" pitchFamily="49" charset="0"/>
              </a:rPr>
              <a:t>print</a:t>
            </a:r>
            <a:r>
              <a:rPr lang="en-US" altLang="zh-TW" dirty="0">
                <a:solidFill>
                  <a:srgbClr val="ABB2BF"/>
                </a:solidFill>
                <a:latin typeface="Consolas" panose="020B0609020204030204" pitchFamily="49" charset="0"/>
              </a:rPr>
              <a:t>(</a:t>
            </a:r>
            <a:r>
              <a:rPr lang="en-US" altLang="zh-TW" dirty="0">
                <a:solidFill>
                  <a:srgbClr val="98C379"/>
                </a:solidFill>
                <a:latin typeface="Consolas" panose="020B0609020204030204" pitchFamily="49" charset="0"/>
              </a:rPr>
              <a:t>"</a:t>
            </a:r>
            <a:r>
              <a:rPr lang="zh-TW" altLang="en-US" dirty="0">
                <a:solidFill>
                  <a:srgbClr val="98C379"/>
                </a:solidFill>
                <a:latin typeface="Consolas" panose="020B0609020204030204" pitchFamily="49" charset="0"/>
              </a:rPr>
              <a:t>盒子體積</a:t>
            </a:r>
            <a:r>
              <a:rPr lang="en-US" altLang="zh-TW" dirty="0">
                <a:solidFill>
                  <a:srgbClr val="98C379"/>
                </a:solidFill>
                <a:latin typeface="Consolas" panose="020B0609020204030204" pitchFamily="49" charset="0"/>
              </a:rPr>
              <a:t>"</a:t>
            </a:r>
            <a:r>
              <a:rPr lang="en-US" altLang="zh-TW" dirty="0">
                <a:solidFill>
                  <a:srgbClr val="ABB2BF"/>
                </a:solidFill>
                <a:latin typeface="Consolas" panose="020B0609020204030204" pitchFamily="49" charset="0"/>
              </a:rPr>
              <a:t>, </a:t>
            </a:r>
            <a:r>
              <a:rPr lang="en-US" altLang="zh-TW" dirty="0" err="1">
                <a:solidFill>
                  <a:srgbClr val="ABB2BF"/>
                </a:solidFill>
                <a:latin typeface="Consolas" panose="020B0609020204030204" pitchFamily="49" charset="0"/>
              </a:rPr>
              <a:t>volumne</a:t>
            </a:r>
            <a:r>
              <a:rPr lang="en-US" altLang="zh-TW" dirty="0">
                <a:solidFill>
                  <a:srgbClr val="ABB2BF"/>
                </a:solidFill>
                <a:latin typeface="Consolas" panose="020B0609020204030204" pitchFamily="49" charset="0"/>
              </a:rPr>
              <a:t>(l, w, h))</a:t>
            </a:r>
          </a:p>
          <a:p>
            <a:r>
              <a:rPr lang="en-US" altLang="zh-TW" dirty="0">
                <a:solidFill>
                  <a:srgbClr val="56B6C2"/>
                </a:solidFill>
                <a:latin typeface="Consolas" panose="020B0609020204030204" pitchFamily="49" charset="0"/>
              </a:rPr>
              <a:t>print</a:t>
            </a:r>
            <a:r>
              <a:rPr lang="en-US" altLang="zh-TW" dirty="0">
                <a:solidFill>
                  <a:srgbClr val="ABB2BF"/>
                </a:solidFill>
                <a:latin typeface="Consolas" panose="020B0609020204030204" pitchFamily="49" charset="0"/>
              </a:rPr>
              <a:t>(</a:t>
            </a:r>
            <a:r>
              <a:rPr lang="en-US" altLang="zh-TW" dirty="0">
                <a:solidFill>
                  <a:srgbClr val="98C379"/>
                </a:solidFill>
                <a:latin typeface="Consolas" panose="020B0609020204030204" pitchFamily="49" charset="0"/>
              </a:rPr>
              <a:t>"</a:t>
            </a:r>
            <a:r>
              <a:rPr lang="zh-TW" altLang="en-US" dirty="0">
                <a:solidFill>
                  <a:srgbClr val="98C379"/>
                </a:solidFill>
                <a:latin typeface="Consolas" panose="020B0609020204030204" pitchFamily="49" charset="0"/>
              </a:rPr>
              <a:t>盒子體積</a:t>
            </a:r>
            <a:r>
              <a:rPr lang="en-US" altLang="zh-TW" dirty="0">
                <a:solidFill>
                  <a:srgbClr val="98C379"/>
                </a:solidFill>
                <a:latin typeface="Consolas" panose="020B0609020204030204" pitchFamily="49" charset="0"/>
              </a:rPr>
              <a:t>"</a:t>
            </a:r>
            <a:r>
              <a:rPr lang="en-US" altLang="zh-TW" dirty="0">
                <a:solidFill>
                  <a:srgbClr val="ABB2BF"/>
                </a:solidFill>
                <a:latin typeface="Consolas" panose="020B0609020204030204" pitchFamily="49" charset="0"/>
              </a:rPr>
              <a:t>, </a:t>
            </a:r>
            <a:r>
              <a:rPr lang="en-US" altLang="zh-TW" dirty="0" err="1">
                <a:solidFill>
                  <a:srgbClr val="ABB2BF"/>
                </a:solidFill>
                <a:latin typeface="Consolas" panose="020B0609020204030204" pitchFamily="49" charset="0"/>
              </a:rPr>
              <a:t>volumne</a:t>
            </a:r>
            <a:r>
              <a:rPr lang="en-US" altLang="zh-TW" dirty="0">
                <a:solidFill>
                  <a:srgbClr val="ABB2BF"/>
                </a:solidFill>
                <a:latin typeface="Consolas" panose="020B0609020204030204" pitchFamily="49" charset="0"/>
              </a:rPr>
              <a:t>(l, w))</a:t>
            </a:r>
          </a:p>
          <a:p>
            <a:r>
              <a:rPr lang="en-US" altLang="zh-TW" dirty="0">
                <a:solidFill>
                  <a:srgbClr val="56B6C2"/>
                </a:solidFill>
                <a:latin typeface="Consolas" panose="020B0609020204030204" pitchFamily="49" charset="0"/>
              </a:rPr>
              <a:t>print</a:t>
            </a:r>
            <a:r>
              <a:rPr lang="en-US" altLang="zh-TW" dirty="0">
                <a:solidFill>
                  <a:srgbClr val="ABB2BF"/>
                </a:solidFill>
                <a:latin typeface="Consolas" panose="020B0609020204030204" pitchFamily="49" charset="0"/>
              </a:rPr>
              <a:t>(</a:t>
            </a:r>
            <a:r>
              <a:rPr lang="en-US" altLang="zh-TW" dirty="0">
                <a:solidFill>
                  <a:srgbClr val="98C379"/>
                </a:solidFill>
                <a:latin typeface="Consolas" panose="020B0609020204030204" pitchFamily="49" charset="0"/>
              </a:rPr>
              <a:t>"</a:t>
            </a:r>
            <a:r>
              <a:rPr lang="zh-TW" altLang="en-US" dirty="0">
                <a:solidFill>
                  <a:srgbClr val="98C379"/>
                </a:solidFill>
                <a:latin typeface="Consolas" panose="020B0609020204030204" pitchFamily="49" charset="0"/>
              </a:rPr>
              <a:t>盒子體積</a:t>
            </a:r>
            <a:r>
              <a:rPr lang="en-US" altLang="zh-TW" dirty="0">
                <a:solidFill>
                  <a:srgbClr val="98C379"/>
                </a:solidFill>
                <a:latin typeface="Consolas" panose="020B0609020204030204" pitchFamily="49" charset="0"/>
              </a:rPr>
              <a:t>"</a:t>
            </a:r>
            <a:r>
              <a:rPr lang="en-US" altLang="zh-TW" dirty="0">
                <a:solidFill>
                  <a:srgbClr val="ABB2BF"/>
                </a:solidFill>
                <a:latin typeface="Consolas" panose="020B0609020204030204" pitchFamily="49" charset="0"/>
              </a:rPr>
              <a:t>, </a:t>
            </a:r>
            <a:r>
              <a:rPr lang="en-US" altLang="zh-TW" dirty="0" err="1">
                <a:solidFill>
                  <a:srgbClr val="ABB2BF"/>
                </a:solidFill>
                <a:latin typeface="Consolas" panose="020B0609020204030204" pitchFamily="49" charset="0"/>
              </a:rPr>
              <a:t>volumne</a:t>
            </a:r>
            <a:r>
              <a:rPr lang="en-US" altLang="zh-TW" dirty="0">
                <a:solidFill>
                  <a:srgbClr val="ABB2BF"/>
                </a:solidFill>
                <a:latin typeface="Consolas" panose="020B0609020204030204" pitchFamily="49" charset="0"/>
              </a:rPr>
              <a:t>(l))</a:t>
            </a:r>
            <a:endParaRPr lang="en-US" altLang="zh-TW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343400" y="2861923"/>
            <a:ext cx="4572000" cy="646331"/>
          </a:xfrm>
          <a:prstGeom prst="rect">
            <a:avLst/>
          </a:prstGeom>
          <a:solidFill>
            <a:schemeClr val="tx1"/>
          </a:solidFill>
        </p:spPr>
        <p:txBody>
          <a:bodyPr>
            <a:spAutoFit/>
          </a:bodyPr>
          <a:lstStyle/>
          <a:p>
            <a:r>
              <a:rPr lang="en-US" altLang="zh-TW" dirty="0" err="1">
                <a:solidFill>
                  <a:srgbClr val="C678DD"/>
                </a:solidFill>
                <a:latin typeface="Consolas" panose="020B0609020204030204" pitchFamily="49" charset="0"/>
              </a:rPr>
              <a:t>def</a:t>
            </a:r>
            <a:r>
              <a:rPr lang="en-US" altLang="zh-TW" dirty="0">
                <a:solidFill>
                  <a:srgbClr val="ABB2BF"/>
                </a:solidFill>
                <a:latin typeface="Consolas" panose="020B0609020204030204" pitchFamily="49" charset="0"/>
              </a:rPr>
              <a:t> </a:t>
            </a:r>
            <a:r>
              <a:rPr lang="en-US" altLang="zh-TW" dirty="0">
                <a:solidFill>
                  <a:srgbClr val="61AFEF"/>
                </a:solidFill>
                <a:latin typeface="Consolas" panose="020B0609020204030204" pitchFamily="49" charset="0"/>
              </a:rPr>
              <a:t>calculate</a:t>
            </a:r>
            <a:r>
              <a:rPr lang="en-US" altLang="zh-TW" dirty="0">
                <a:solidFill>
                  <a:srgbClr val="ABB2BF"/>
                </a:solidFill>
                <a:latin typeface="Consolas" panose="020B0609020204030204" pitchFamily="49" charset="0"/>
              </a:rPr>
              <a:t>(</a:t>
            </a:r>
            <a:r>
              <a:rPr lang="en-US" altLang="zh-TW" dirty="0">
                <a:solidFill>
                  <a:srgbClr val="D19A66"/>
                </a:solidFill>
                <a:latin typeface="Consolas" panose="020B0609020204030204" pitchFamily="49" charset="0"/>
              </a:rPr>
              <a:t>a</a:t>
            </a:r>
            <a:r>
              <a:rPr lang="en-US" altLang="zh-TW" dirty="0">
                <a:solidFill>
                  <a:srgbClr val="ABB2BF"/>
                </a:solidFill>
                <a:latin typeface="Consolas" panose="020B0609020204030204" pitchFamily="49" charset="0"/>
              </a:rPr>
              <a:t>,</a:t>
            </a:r>
            <a:r>
              <a:rPr lang="en-US" altLang="zh-TW" dirty="0">
                <a:solidFill>
                  <a:srgbClr val="D19A66"/>
                </a:solidFill>
                <a:latin typeface="Consolas" panose="020B0609020204030204" pitchFamily="49" charset="0"/>
              </a:rPr>
              <a:t> b</a:t>
            </a:r>
            <a:r>
              <a:rPr lang="en-US" altLang="zh-TW" dirty="0">
                <a:solidFill>
                  <a:srgbClr val="ABB2BF"/>
                </a:solidFill>
                <a:latin typeface="Consolas" panose="020B0609020204030204" pitchFamily="49" charset="0"/>
              </a:rPr>
              <a:t>,</a:t>
            </a:r>
            <a:r>
              <a:rPr lang="en-US" altLang="zh-TW" dirty="0">
                <a:solidFill>
                  <a:srgbClr val="D19A66"/>
                </a:solidFill>
                <a:latin typeface="Consolas" panose="020B0609020204030204" pitchFamily="49" charset="0"/>
              </a:rPr>
              <a:t> c</a:t>
            </a:r>
            <a:r>
              <a:rPr lang="en-US" altLang="zh-TW" dirty="0">
                <a:solidFill>
                  <a:srgbClr val="ABB2BF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US" altLang="zh-TW" dirty="0">
                <a:solidFill>
                  <a:srgbClr val="ABB2BF"/>
                </a:solidFill>
                <a:latin typeface="Consolas" panose="020B0609020204030204" pitchFamily="49" charset="0"/>
              </a:rPr>
              <a:t>    </a:t>
            </a:r>
            <a:r>
              <a:rPr lang="en-US" altLang="zh-TW" dirty="0">
                <a:solidFill>
                  <a:srgbClr val="C678DD"/>
                </a:solidFill>
                <a:latin typeface="Consolas" panose="020B0609020204030204" pitchFamily="49" charset="0"/>
              </a:rPr>
              <a:t>return</a:t>
            </a:r>
            <a:r>
              <a:rPr lang="en-US" altLang="zh-TW" dirty="0">
                <a:solidFill>
                  <a:srgbClr val="ABB2BF"/>
                </a:solidFill>
                <a:latin typeface="Consolas" panose="020B0609020204030204" pitchFamily="49" charset="0"/>
              </a:rPr>
              <a:t> (</a:t>
            </a:r>
            <a:r>
              <a:rPr lang="en-US" altLang="zh-TW" dirty="0" err="1">
                <a:solidFill>
                  <a:srgbClr val="ABB2BF"/>
                </a:solidFill>
                <a:latin typeface="Consolas" panose="020B0609020204030204" pitchFamily="49" charset="0"/>
              </a:rPr>
              <a:t>a</a:t>
            </a:r>
            <a:r>
              <a:rPr lang="en-US" altLang="zh-TW" dirty="0" err="1">
                <a:solidFill>
                  <a:srgbClr val="C678DD"/>
                </a:solidFill>
                <a:latin typeface="Consolas" panose="020B0609020204030204" pitchFamily="49" charset="0"/>
              </a:rPr>
              <a:t>+</a:t>
            </a:r>
            <a:r>
              <a:rPr lang="en-US" altLang="zh-TW" dirty="0" err="1">
                <a:solidFill>
                  <a:srgbClr val="ABB2BF"/>
                </a:solidFill>
                <a:latin typeface="Consolas" panose="020B0609020204030204" pitchFamily="49" charset="0"/>
              </a:rPr>
              <a:t>b</a:t>
            </a:r>
            <a:r>
              <a:rPr lang="en-US" altLang="zh-TW" dirty="0">
                <a:solidFill>
                  <a:srgbClr val="ABB2BF"/>
                </a:solidFill>
                <a:latin typeface="Consolas" panose="020B0609020204030204" pitchFamily="49" charset="0"/>
              </a:rPr>
              <a:t>)</a:t>
            </a:r>
            <a:r>
              <a:rPr lang="en-US" altLang="zh-TW" dirty="0">
                <a:solidFill>
                  <a:srgbClr val="C678DD"/>
                </a:solidFill>
                <a:latin typeface="Consolas" panose="020B0609020204030204" pitchFamily="49" charset="0"/>
              </a:rPr>
              <a:t>*</a:t>
            </a:r>
            <a:r>
              <a:rPr lang="en-US" altLang="zh-TW" dirty="0">
                <a:solidFill>
                  <a:srgbClr val="ABB2BF"/>
                </a:solidFill>
                <a:latin typeface="Consolas" panose="020B0609020204030204" pitchFamily="49" charset="0"/>
              </a:rPr>
              <a:t>c</a:t>
            </a:r>
            <a:endParaRPr lang="en-US" altLang="zh-TW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343400" y="3572470"/>
            <a:ext cx="4572000" cy="923330"/>
          </a:xfrm>
          <a:prstGeom prst="rect">
            <a:avLst/>
          </a:prstGeom>
          <a:solidFill>
            <a:schemeClr val="tx1"/>
          </a:solidFill>
        </p:spPr>
        <p:txBody>
          <a:bodyPr>
            <a:spAutoFit/>
          </a:bodyPr>
          <a:lstStyle/>
          <a:p>
            <a:r>
              <a:rPr lang="pt-BR" altLang="zh-TW" dirty="0">
                <a:solidFill>
                  <a:srgbClr val="ABB2BF"/>
                </a:solidFill>
                <a:latin typeface="Consolas" panose="020B0609020204030204" pitchFamily="49" charset="0"/>
              </a:rPr>
              <a:t>r1 </a:t>
            </a:r>
            <a:r>
              <a:rPr lang="pt-BR" altLang="zh-TW" dirty="0">
                <a:solidFill>
                  <a:srgbClr val="C678DD"/>
                </a:solidFill>
                <a:latin typeface="Consolas" panose="020B0609020204030204" pitchFamily="49" charset="0"/>
              </a:rPr>
              <a:t>=</a:t>
            </a:r>
            <a:r>
              <a:rPr lang="pt-BR" altLang="zh-TW" dirty="0">
                <a:solidFill>
                  <a:srgbClr val="ABB2BF"/>
                </a:solidFill>
                <a:latin typeface="Consolas" panose="020B0609020204030204" pitchFamily="49" charset="0"/>
              </a:rPr>
              <a:t> calculate(</a:t>
            </a:r>
            <a:r>
              <a:rPr lang="pt-BR" altLang="zh-TW" dirty="0">
                <a:solidFill>
                  <a:srgbClr val="D19A66"/>
                </a:solidFill>
                <a:latin typeface="Consolas" panose="020B0609020204030204" pitchFamily="49" charset="0"/>
              </a:rPr>
              <a:t>1</a:t>
            </a:r>
            <a:r>
              <a:rPr lang="pt-BR" altLang="zh-TW" dirty="0">
                <a:solidFill>
                  <a:srgbClr val="ABB2BF"/>
                </a:solidFill>
                <a:latin typeface="Consolas" panose="020B0609020204030204" pitchFamily="49" charset="0"/>
              </a:rPr>
              <a:t>,</a:t>
            </a:r>
            <a:r>
              <a:rPr lang="pt-BR" altLang="zh-TW" dirty="0">
                <a:solidFill>
                  <a:srgbClr val="D19A66"/>
                </a:solidFill>
                <a:latin typeface="Consolas" panose="020B0609020204030204" pitchFamily="49" charset="0"/>
              </a:rPr>
              <a:t>2</a:t>
            </a:r>
            <a:r>
              <a:rPr lang="pt-BR" altLang="zh-TW" dirty="0">
                <a:solidFill>
                  <a:srgbClr val="ABB2BF"/>
                </a:solidFill>
                <a:latin typeface="Consolas" panose="020B0609020204030204" pitchFamily="49" charset="0"/>
              </a:rPr>
              <a:t>,</a:t>
            </a:r>
            <a:r>
              <a:rPr lang="pt-BR" altLang="zh-TW" dirty="0">
                <a:solidFill>
                  <a:srgbClr val="D19A66"/>
                </a:solidFill>
                <a:latin typeface="Consolas" panose="020B0609020204030204" pitchFamily="49" charset="0"/>
              </a:rPr>
              <a:t>3</a:t>
            </a:r>
            <a:r>
              <a:rPr lang="pt-BR" altLang="zh-TW" dirty="0">
                <a:solidFill>
                  <a:srgbClr val="ABB2BF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pt-BR" altLang="zh-TW" dirty="0">
                <a:solidFill>
                  <a:srgbClr val="ABB2BF"/>
                </a:solidFill>
                <a:latin typeface="Consolas" panose="020B0609020204030204" pitchFamily="49" charset="0"/>
              </a:rPr>
              <a:t>r2 </a:t>
            </a:r>
            <a:r>
              <a:rPr lang="pt-BR" altLang="zh-TW" dirty="0">
                <a:solidFill>
                  <a:srgbClr val="C678DD"/>
                </a:solidFill>
                <a:latin typeface="Consolas" panose="020B0609020204030204" pitchFamily="49" charset="0"/>
              </a:rPr>
              <a:t>=</a:t>
            </a:r>
            <a:r>
              <a:rPr lang="pt-BR" altLang="zh-TW" dirty="0">
                <a:solidFill>
                  <a:srgbClr val="ABB2BF"/>
                </a:solidFill>
                <a:latin typeface="Consolas" panose="020B0609020204030204" pitchFamily="49" charset="0"/>
              </a:rPr>
              <a:t> calculate(</a:t>
            </a:r>
            <a:r>
              <a:rPr lang="pt-BR" altLang="zh-TW" dirty="0">
                <a:solidFill>
                  <a:srgbClr val="D19A66"/>
                </a:solidFill>
                <a:latin typeface="Consolas" panose="020B0609020204030204" pitchFamily="49" charset="0"/>
              </a:rPr>
              <a:t>b</a:t>
            </a:r>
            <a:r>
              <a:rPr lang="pt-BR" altLang="zh-TW" dirty="0">
                <a:solidFill>
                  <a:srgbClr val="C678DD"/>
                </a:solidFill>
                <a:latin typeface="Consolas" panose="020B0609020204030204" pitchFamily="49" charset="0"/>
              </a:rPr>
              <a:t>=</a:t>
            </a:r>
            <a:r>
              <a:rPr lang="pt-BR" altLang="zh-TW" dirty="0">
                <a:solidFill>
                  <a:srgbClr val="D19A66"/>
                </a:solidFill>
                <a:latin typeface="Consolas" panose="020B0609020204030204" pitchFamily="49" charset="0"/>
              </a:rPr>
              <a:t>2</a:t>
            </a:r>
            <a:r>
              <a:rPr lang="pt-BR" altLang="zh-TW" dirty="0">
                <a:solidFill>
                  <a:srgbClr val="ABB2BF"/>
                </a:solidFill>
                <a:latin typeface="Consolas" panose="020B0609020204030204" pitchFamily="49" charset="0"/>
              </a:rPr>
              <a:t>, </a:t>
            </a:r>
            <a:r>
              <a:rPr lang="pt-BR" altLang="zh-TW" dirty="0">
                <a:solidFill>
                  <a:srgbClr val="D19A66"/>
                </a:solidFill>
                <a:latin typeface="Consolas" panose="020B0609020204030204" pitchFamily="49" charset="0"/>
              </a:rPr>
              <a:t>c</a:t>
            </a:r>
            <a:r>
              <a:rPr lang="pt-BR" altLang="zh-TW" dirty="0">
                <a:solidFill>
                  <a:srgbClr val="C678DD"/>
                </a:solidFill>
                <a:latin typeface="Consolas" panose="020B0609020204030204" pitchFamily="49" charset="0"/>
              </a:rPr>
              <a:t>=</a:t>
            </a:r>
            <a:r>
              <a:rPr lang="pt-BR" altLang="zh-TW" dirty="0">
                <a:solidFill>
                  <a:srgbClr val="D19A66"/>
                </a:solidFill>
                <a:latin typeface="Consolas" panose="020B0609020204030204" pitchFamily="49" charset="0"/>
              </a:rPr>
              <a:t>3</a:t>
            </a:r>
            <a:r>
              <a:rPr lang="pt-BR" altLang="zh-TW" dirty="0">
                <a:solidFill>
                  <a:srgbClr val="ABB2BF"/>
                </a:solidFill>
                <a:latin typeface="Consolas" panose="020B0609020204030204" pitchFamily="49" charset="0"/>
              </a:rPr>
              <a:t>, </a:t>
            </a:r>
            <a:r>
              <a:rPr lang="pt-BR" altLang="zh-TW" dirty="0">
                <a:solidFill>
                  <a:srgbClr val="D19A66"/>
                </a:solidFill>
                <a:latin typeface="Consolas" panose="020B0609020204030204" pitchFamily="49" charset="0"/>
              </a:rPr>
              <a:t>a</a:t>
            </a:r>
            <a:r>
              <a:rPr lang="pt-BR" altLang="zh-TW" dirty="0">
                <a:solidFill>
                  <a:srgbClr val="C678DD"/>
                </a:solidFill>
                <a:latin typeface="Consolas" panose="020B0609020204030204" pitchFamily="49" charset="0"/>
              </a:rPr>
              <a:t>=</a:t>
            </a:r>
            <a:r>
              <a:rPr lang="pt-BR" altLang="zh-TW" dirty="0">
                <a:solidFill>
                  <a:srgbClr val="D19A66"/>
                </a:solidFill>
                <a:latin typeface="Consolas" panose="020B0609020204030204" pitchFamily="49" charset="0"/>
              </a:rPr>
              <a:t>1</a:t>
            </a:r>
            <a:r>
              <a:rPr lang="pt-BR" altLang="zh-TW" dirty="0">
                <a:solidFill>
                  <a:srgbClr val="ABB2BF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pt-BR" altLang="zh-TW" dirty="0">
                <a:solidFill>
                  <a:srgbClr val="ABB2BF"/>
                </a:solidFill>
                <a:latin typeface="Consolas" panose="020B0609020204030204" pitchFamily="49" charset="0"/>
              </a:rPr>
              <a:t>r3 </a:t>
            </a:r>
            <a:r>
              <a:rPr lang="pt-BR" altLang="zh-TW" dirty="0">
                <a:solidFill>
                  <a:srgbClr val="C678DD"/>
                </a:solidFill>
                <a:latin typeface="Consolas" panose="020B0609020204030204" pitchFamily="49" charset="0"/>
              </a:rPr>
              <a:t>=</a:t>
            </a:r>
            <a:r>
              <a:rPr lang="pt-BR" altLang="zh-TW" dirty="0">
                <a:solidFill>
                  <a:srgbClr val="ABB2BF"/>
                </a:solidFill>
                <a:latin typeface="Consolas" panose="020B0609020204030204" pitchFamily="49" charset="0"/>
              </a:rPr>
              <a:t> calculate(</a:t>
            </a:r>
            <a:r>
              <a:rPr lang="pt-BR" altLang="zh-TW" dirty="0">
                <a:solidFill>
                  <a:srgbClr val="D19A66"/>
                </a:solidFill>
                <a:latin typeface="Consolas" panose="020B0609020204030204" pitchFamily="49" charset="0"/>
              </a:rPr>
              <a:t>1</a:t>
            </a:r>
            <a:r>
              <a:rPr lang="pt-BR" altLang="zh-TW" dirty="0">
                <a:solidFill>
                  <a:srgbClr val="ABB2BF"/>
                </a:solidFill>
                <a:latin typeface="Consolas" panose="020B0609020204030204" pitchFamily="49" charset="0"/>
              </a:rPr>
              <a:t>, </a:t>
            </a:r>
            <a:r>
              <a:rPr lang="pt-BR" altLang="zh-TW" dirty="0">
                <a:solidFill>
                  <a:srgbClr val="D19A66"/>
                </a:solidFill>
                <a:latin typeface="Consolas" panose="020B0609020204030204" pitchFamily="49" charset="0"/>
              </a:rPr>
              <a:t>c</a:t>
            </a:r>
            <a:r>
              <a:rPr lang="pt-BR" altLang="zh-TW" dirty="0">
                <a:solidFill>
                  <a:srgbClr val="C678DD"/>
                </a:solidFill>
                <a:latin typeface="Consolas" panose="020B0609020204030204" pitchFamily="49" charset="0"/>
              </a:rPr>
              <a:t>=</a:t>
            </a:r>
            <a:r>
              <a:rPr lang="pt-BR" altLang="zh-TW" dirty="0">
                <a:solidFill>
                  <a:srgbClr val="D19A66"/>
                </a:solidFill>
                <a:latin typeface="Consolas" panose="020B0609020204030204" pitchFamily="49" charset="0"/>
              </a:rPr>
              <a:t>3</a:t>
            </a:r>
            <a:r>
              <a:rPr lang="pt-BR" altLang="zh-TW" dirty="0">
                <a:solidFill>
                  <a:srgbClr val="ABB2BF"/>
                </a:solidFill>
                <a:latin typeface="Consolas" panose="020B0609020204030204" pitchFamily="49" charset="0"/>
              </a:rPr>
              <a:t>, </a:t>
            </a:r>
            <a:r>
              <a:rPr lang="pt-BR" altLang="zh-TW" dirty="0">
                <a:solidFill>
                  <a:srgbClr val="D19A66"/>
                </a:solidFill>
                <a:latin typeface="Consolas" panose="020B0609020204030204" pitchFamily="49" charset="0"/>
              </a:rPr>
              <a:t>b</a:t>
            </a:r>
            <a:r>
              <a:rPr lang="pt-BR" altLang="zh-TW" dirty="0">
                <a:solidFill>
                  <a:srgbClr val="C678DD"/>
                </a:solidFill>
                <a:latin typeface="Consolas" panose="020B0609020204030204" pitchFamily="49" charset="0"/>
              </a:rPr>
              <a:t>=</a:t>
            </a:r>
            <a:r>
              <a:rPr lang="pt-BR" altLang="zh-TW" dirty="0">
                <a:solidFill>
                  <a:srgbClr val="D19A66"/>
                </a:solidFill>
                <a:latin typeface="Consolas" panose="020B0609020204030204" pitchFamily="49" charset="0"/>
              </a:rPr>
              <a:t>2</a:t>
            </a:r>
            <a:r>
              <a:rPr lang="pt-BR" altLang="zh-TW" dirty="0">
                <a:solidFill>
                  <a:srgbClr val="ABB2BF"/>
                </a:solidFill>
                <a:latin typeface="Consolas" panose="020B0609020204030204" pitchFamily="49" charset="0"/>
              </a:rPr>
              <a:t>)</a:t>
            </a:r>
            <a:endParaRPr lang="pt-BR" altLang="zh-TW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343400" y="4601905"/>
            <a:ext cx="3048000" cy="203132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zh-TW" dirty="0" err="1">
                <a:solidFill>
                  <a:srgbClr val="C678DD"/>
                </a:solidFill>
                <a:latin typeface="Consolas" panose="020B0609020204030204" pitchFamily="49" charset="0"/>
              </a:rPr>
              <a:t>def</a:t>
            </a:r>
            <a:r>
              <a:rPr lang="en-US" altLang="zh-TW" dirty="0">
                <a:solidFill>
                  <a:srgbClr val="ABB2BF"/>
                </a:solidFill>
                <a:latin typeface="Consolas" panose="020B0609020204030204" pitchFamily="49" charset="0"/>
              </a:rPr>
              <a:t> </a:t>
            </a:r>
            <a:r>
              <a:rPr lang="en-US" altLang="zh-TW" dirty="0">
                <a:solidFill>
                  <a:srgbClr val="61AFEF"/>
                </a:solidFill>
                <a:latin typeface="Consolas" panose="020B0609020204030204" pitchFamily="49" charset="0"/>
              </a:rPr>
              <a:t>bigger</a:t>
            </a:r>
            <a:r>
              <a:rPr lang="en-US" altLang="zh-TW" dirty="0">
                <a:solidFill>
                  <a:srgbClr val="ABB2BF"/>
                </a:solidFill>
                <a:latin typeface="Consolas" panose="020B0609020204030204" pitchFamily="49" charset="0"/>
              </a:rPr>
              <a:t>(</a:t>
            </a:r>
            <a:r>
              <a:rPr lang="en-US" altLang="zh-TW" dirty="0">
                <a:solidFill>
                  <a:srgbClr val="D19A66"/>
                </a:solidFill>
                <a:latin typeface="Consolas" panose="020B0609020204030204" pitchFamily="49" charset="0"/>
              </a:rPr>
              <a:t>a</a:t>
            </a:r>
            <a:r>
              <a:rPr lang="en-US" altLang="zh-TW" dirty="0">
                <a:solidFill>
                  <a:srgbClr val="ABB2BF"/>
                </a:solidFill>
                <a:latin typeface="Consolas" panose="020B0609020204030204" pitchFamily="49" charset="0"/>
              </a:rPr>
              <a:t>,</a:t>
            </a:r>
            <a:r>
              <a:rPr lang="en-US" altLang="zh-TW" dirty="0">
                <a:solidFill>
                  <a:srgbClr val="D19A66"/>
                </a:solidFill>
                <a:latin typeface="Consolas" panose="020B0609020204030204" pitchFamily="49" charset="0"/>
              </a:rPr>
              <a:t> b</a:t>
            </a:r>
            <a:r>
              <a:rPr lang="en-US" altLang="zh-TW" dirty="0">
                <a:solidFill>
                  <a:srgbClr val="ABB2BF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US" altLang="zh-TW" dirty="0">
                <a:solidFill>
                  <a:srgbClr val="ABB2BF"/>
                </a:solidFill>
                <a:latin typeface="Consolas" panose="020B0609020204030204" pitchFamily="49" charset="0"/>
              </a:rPr>
              <a:t>    </a:t>
            </a:r>
            <a:r>
              <a:rPr lang="en-US" altLang="zh-TW" dirty="0">
                <a:solidFill>
                  <a:srgbClr val="C678DD"/>
                </a:solidFill>
                <a:latin typeface="Consolas" panose="020B0609020204030204" pitchFamily="49" charset="0"/>
              </a:rPr>
              <a:t>if</a:t>
            </a:r>
            <a:r>
              <a:rPr lang="en-US" altLang="zh-TW" dirty="0">
                <a:solidFill>
                  <a:srgbClr val="ABB2BF"/>
                </a:solidFill>
                <a:latin typeface="Consolas" panose="020B0609020204030204" pitchFamily="49" charset="0"/>
              </a:rPr>
              <a:t> a</a:t>
            </a:r>
            <a:r>
              <a:rPr lang="en-US" altLang="zh-TW" dirty="0">
                <a:solidFill>
                  <a:srgbClr val="C678DD"/>
                </a:solidFill>
                <a:latin typeface="Consolas" panose="020B0609020204030204" pitchFamily="49" charset="0"/>
              </a:rPr>
              <a:t>&gt;</a:t>
            </a:r>
            <a:r>
              <a:rPr lang="en-US" altLang="zh-TW" dirty="0">
                <a:solidFill>
                  <a:srgbClr val="ABB2BF"/>
                </a:solidFill>
                <a:latin typeface="Consolas" panose="020B0609020204030204" pitchFamily="49" charset="0"/>
              </a:rPr>
              <a:t>b:</a:t>
            </a:r>
          </a:p>
          <a:p>
            <a:r>
              <a:rPr lang="en-US" altLang="zh-TW" dirty="0">
                <a:solidFill>
                  <a:srgbClr val="ABB2BF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zh-TW" dirty="0">
                <a:solidFill>
                  <a:srgbClr val="C678DD"/>
                </a:solidFill>
                <a:latin typeface="Consolas" panose="020B0609020204030204" pitchFamily="49" charset="0"/>
              </a:rPr>
              <a:t>return</a:t>
            </a:r>
            <a:r>
              <a:rPr lang="en-US" altLang="zh-TW" dirty="0">
                <a:solidFill>
                  <a:srgbClr val="ABB2BF"/>
                </a:solidFill>
                <a:latin typeface="Consolas" panose="020B0609020204030204" pitchFamily="49" charset="0"/>
              </a:rPr>
              <a:t> a, b</a:t>
            </a:r>
          </a:p>
          <a:p>
            <a:r>
              <a:rPr lang="en-US" altLang="zh-TW" dirty="0">
                <a:solidFill>
                  <a:srgbClr val="ABB2BF"/>
                </a:solidFill>
                <a:latin typeface="Consolas" panose="020B0609020204030204" pitchFamily="49" charset="0"/>
              </a:rPr>
              <a:t>    </a:t>
            </a:r>
            <a:r>
              <a:rPr lang="en-US" altLang="zh-TW" dirty="0">
                <a:solidFill>
                  <a:srgbClr val="C678DD"/>
                </a:solidFill>
                <a:latin typeface="Consolas" panose="020B0609020204030204" pitchFamily="49" charset="0"/>
              </a:rPr>
              <a:t>else</a:t>
            </a:r>
            <a:r>
              <a:rPr lang="en-US" altLang="zh-TW" dirty="0">
                <a:solidFill>
                  <a:srgbClr val="ABB2BF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altLang="zh-TW" dirty="0">
                <a:solidFill>
                  <a:srgbClr val="ABB2BF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zh-TW" dirty="0">
                <a:solidFill>
                  <a:srgbClr val="C678DD"/>
                </a:solidFill>
                <a:latin typeface="Consolas" panose="020B0609020204030204" pitchFamily="49" charset="0"/>
              </a:rPr>
              <a:t>return</a:t>
            </a:r>
            <a:r>
              <a:rPr lang="en-US" altLang="zh-TW" dirty="0">
                <a:solidFill>
                  <a:srgbClr val="ABB2BF"/>
                </a:solidFill>
                <a:latin typeface="Consolas" panose="020B0609020204030204" pitchFamily="49" charset="0"/>
              </a:rPr>
              <a:t> b, a</a:t>
            </a:r>
          </a:p>
          <a:p>
            <a:br>
              <a:rPr lang="en-US" altLang="zh-TW" dirty="0">
                <a:solidFill>
                  <a:srgbClr val="ABB2BF"/>
                </a:solidFill>
                <a:latin typeface="Consolas" panose="020B0609020204030204" pitchFamily="49" charset="0"/>
              </a:rPr>
            </a:br>
            <a:r>
              <a:rPr lang="en-US" altLang="zh-TW" dirty="0">
                <a:solidFill>
                  <a:srgbClr val="ABB2BF"/>
                </a:solidFill>
                <a:latin typeface="Consolas" panose="020B0609020204030204" pitchFamily="49" charset="0"/>
              </a:rPr>
              <a:t>r1, r2 </a:t>
            </a:r>
            <a:r>
              <a:rPr lang="en-US" altLang="zh-TW" dirty="0">
                <a:solidFill>
                  <a:srgbClr val="C678DD"/>
                </a:solidFill>
                <a:latin typeface="Consolas" panose="020B0609020204030204" pitchFamily="49" charset="0"/>
              </a:rPr>
              <a:t>=</a:t>
            </a:r>
            <a:r>
              <a:rPr lang="en-US" altLang="zh-TW" dirty="0">
                <a:solidFill>
                  <a:srgbClr val="ABB2BF"/>
                </a:solidFill>
                <a:latin typeface="Consolas" panose="020B0609020204030204" pitchFamily="49" charset="0"/>
              </a:rPr>
              <a:t> bigger(</a:t>
            </a:r>
            <a:r>
              <a:rPr lang="en-US" altLang="zh-TW" dirty="0">
                <a:solidFill>
                  <a:srgbClr val="D19A66"/>
                </a:solidFill>
                <a:latin typeface="Consolas" panose="020B0609020204030204" pitchFamily="49" charset="0"/>
              </a:rPr>
              <a:t>3</a:t>
            </a:r>
            <a:r>
              <a:rPr lang="en-US" altLang="zh-TW" dirty="0">
                <a:solidFill>
                  <a:srgbClr val="ABB2BF"/>
                </a:solidFill>
                <a:latin typeface="Consolas" panose="020B0609020204030204" pitchFamily="49" charset="0"/>
              </a:rPr>
              <a:t>, </a:t>
            </a:r>
            <a:r>
              <a:rPr lang="en-US" altLang="zh-TW" dirty="0">
                <a:solidFill>
                  <a:srgbClr val="D19A66"/>
                </a:solidFill>
                <a:latin typeface="Consolas" panose="020B0609020204030204" pitchFamily="49" charset="0"/>
              </a:rPr>
              <a:t>5</a:t>
            </a:r>
            <a:r>
              <a:rPr lang="en-US" altLang="zh-TW" dirty="0">
                <a:solidFill>
                  <a:srgbClr val="ABB2BF"/>
                </a:solidFill>
                <a:latin typeface="Consolas" panose="020B0609020204030204" pitchFamily="49" charset="0"/>
              </a:rPr>
              <a:t>)</a:t>
            </a:r>
            <a:endParaRPr lang="en-US" altLang="zh-TW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34496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E16BF45E-87D5-059E-DBB6-FC7C6AD344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變數的有效範圍</a:t>
            </a:r>
            <a:endParaRPr lang="en-US" altLang="zh-TW" dirty="0"/>
          </a:p>
          <a:p>
            <a:pPr lvl="1"/>
            <a:r>
              <a:rPr lang="zh-TW" altLang="en-US" sz="2400" dirty="0"/>
              <a:t>全域變數</a:t>
            </a:r>
            <a:r>
              <a:rPr lang="en-US" altLang="zh-TW" sz="2400" dirty="0"/>
              <a:t>(Global Variables)</a:t>
            </a:r>
          </a:p>
          <a:p>
            <a:pPr lvl="2"/>
            <a:r>
              <a:rPr lang="zh-TW" altLang="en-US" sz="2200" dirty="0"/>
              <a:t>在</a:t>
            </a:r>
            <a:r>
              <a:rPr lang="zh-TW" altLang="en-US" sz="2200" dirty="0">
                <a:solidFill>
                  <a:srgbClr val="FF0000"/>
                </a:solidFill>
              </a:rPr>
              <a:t>函式之外</a:t>
            </a:r>
            <a:r>
              <a:rPr lang="zh-TW" altLang="en-US" sz="2200" dirty="0"/>
              <a:t>宣告的變數</a:t>
            </a:r>
            <a:endParaRPr lang="en-US" altLang="zh-TW" sz="2200" dirty="0"/>
          </a:p>
          <a:p>
            <a:pPr lvl="2"/>
            <a:r>
              <a:rPr lang="zh-TW" altLang="en-US" sz="2200" dirty="0"/>
              <a:t>變數不屬於任何函式</a:t>
            </a:r>
            <a:endParaRPr lang="en-US" altLang="zh-TW" sz="2200" dirty="0"/>
          </a:p>
          <a:p>
            <a:pPr lvl="2"/>
            <a:r>
              <a:rPr lang="zh-TW" altLang="en-US" sz="2200" dirty="0"/>
              <a:t>可在函式中以</a:t>
            </a:r>
            <a:r>
              <a:rPr lang="en-US" altLang="zh-TW" sz="2200" dirty="0">
                <a:solidFill>
                  <a:srgbClr val="FF0000"/>
                </a:solidFill>
              </a:rPr>
              <a:t>global</a:t>
            </a:r>
            <a:r>
              <a:rPr lang="zh-TW" altLang="en-US" sz="2200" dirty="0">
                <a:solidFill>
                  <a:srgbClr val="FF0000"/>
                </a:solidFill>
              </a:rPr>
              <a:t>關鍵字</a:t>
            </a:r>
            <a:endParaRPr lang="en-US" altLang="zh-TW" sz="2200" dirty="0">
              <a:solidFill>
                <a:srgbClr val="FF0000"/>
              </a:solidFill>
            </a:endParaRPr>
          </a:p>
          <a:p>
            <a:pPr marL="914400" lvl="2" indent="0">
              <a:buNone/>
            </a:pPr>
            <a:r>
              <a:rPr lang="zh-TW" altLang="en-US" sz="2200" dirty="0"/>
              <a:t>   指明變數是使用全域變數</a:t>
            </a:r>
            <a:endParaRPr lang="en-US" altLang="zh-TW" sz="2200" dirty="0"/>
          </a:p>
          <a:p>
            <a:pPr marL="914400" lvl="2" indent="0">
              <a:buNone/>
            </a:pPr>
            <a:endParaRPr lang="en-US" altLang="zh-TW" sz="2200" dirty="0"/>
          </a:p>
          <a:p>
            <a:pPr lvl="1"/>
            <a:r>
              <a:rPr lang="zh-TW" altLang="en-US" sz="2400" dirty="0"/>
              <a:t>區域變數</a:t>
            </a:r>
            <a:r>
              <a:rPr lang="en-US" altLang="zh-TW" sz="2400" dirty="0"/>
              <a:t>(Local</a:t>
            </a:r>
            <a:r>
              <a:rPr lang="zh-TW" altLang="en-US" sz="2400" dirty="0"/>
              <a:t> </a:t>
            </a:r>
            <a:r>
              <a:rPr lang="en-US" altLang="zh-TW" sz="2400" dirty="0"/>
              <a:t>Variables)</a:t>
            </a:r>
          </a:p>
          <a:p>
            <a:pPr lvl="2"/>
            <a:r>
              <a:rPr lang="zh-TW" altLang="en-US" sz="2200" dirty="0"/>
              <a:t>在</a:t>
            </a:r>
            <a:r>
              <a:rPr lang="zh-TW" altLang="en-US" sz="2200" dirty="0">
                <a:solidFill>
                  <a:srgbClr val="FF0000"/>
                </a:solidFill>
              </a:rPr>
              <a:t>函式內</a:t>
            </a:r>
            <a:r>
              <a:rPr lang="zh-TW" altLang="en-US" sz="2200" dirty="0"/>
              <a:t>宣告的變數</a:t>
            </a:r>
            <a:endParaRPr lang="en-US" altLang="zh-TW" sz="2200" dirty="0"/>
          </a:p>
          <a:p>
            <a:pPr lvl="2"/>
            <a:r>
              <a:rPr lang="zh-TW" altLang="en-US" sz="2200" dirty="0"/>
              <a:t>只能在函式內使用，</a:t>
            </a:r>
            <a:endParaRPr lang="en-US" altLang="zh-TW" sz="2200" dirty="0"/>
          </a:p>
          <a:p>
            <a:pPr marL="914400" lvl="2" indent="0">
              <a:buNone/>
            </a:pPr>
            <a:r>
              <a:rPr lang="zh-TW" altLang="en-US" sz="2200" dirty="0"/>
              <a:t>    函式之外無法存取此變數</a:t>
            </a:r>
            <a:endParaRPr lang="en-US" altLang="zh-TW" sz="2200" dirty="0"/>
          </a:p>
          <a:p>
            <a:pPr lvl="2"/>
            <a:endParaRPr lang="en-US" altLang="zh-TW" sz="2200" dirty="0"/>
          </a:p>
          <a:p>
            <a:pPr lvl="1"/>
            <a:endParaRPr lang="en-US" altLang="zh-TW" sz="2400" dirty="0"/>
          </a:p>
          <a:p>
            <a:pPr lvl="2"/>
            <a:endParaRPr lang="en-US" altLang="zh-TW" sz="2200" dirty="0"/>
          </a:p>
          <a:p>
            <a:pPr lvl="1"/>
            <a:endParaRPr lang="en-US" altLang="zh-TW" sz="2400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0806C742-2717-A5F0-F54A-05F129669A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>
              <a:defRPr/>
            </a:pPr>
            <a:fld id="{8E43CC5F-1AB8-4BEC-82AC-75ACFB5D3858}" type="slidenum">
              <a:rPr lang="zh-TW" altLang="en-US" smtClean="0"/>
              <a:pPr algn="ctr">
                <a:defRPr/>
              </a:pPr>
              <a:t>27</a:t>
            </a:fld>
            <a:r>
              <a:rPr lang="en-US" altLang="zh-TW" dirty="0"/>
              <a:t>/34</a:t>
            </a:r>
            <a:endParaRPr lang="zh-TW" altLang="en-US" dirty="0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D96F1D5E-6E84-E98D-A0AB-9C3C7DB8C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980579" cy="523220"/>
          </a:xfrm>
        </p:spPr>
        <p:txBody>
          <a:bodyPr/>
          <a:lstStyle/>
          <a:p>
            <a:r>
              <a:rPr lang="en-US" altLang="zh-TW" kern="0" dirty="0"/>
              <a:t>Python</a:t>
            </a:r>
            <a:r>
              <a:rPr lang="zh-TW" altLang="en-US" kern="0" dirty="0"/>
              <a:t>函式</a:t>
            </a:r>
            <a:r>
              <a:rPr lang="en-US" altLang="zh-TW" dirty="0"/>
              <a:t> (4/4)</a:t>
            </a:r>
            <a:endParaRPr lang="zh-TW" altLang="en-US" dirty="0"/>
          </a:p>
        </p:txBody>
      </p:sp>
      <p:pic>
        <p:nvPicPr>
          <p:cNvPr id="5" name="Picture 2">
            <a:hlinkClick r:id="rId2" action="ppaction://hlinksldjump"/>
            <a:extLst>
              <a:ext uri="{FF2B5EF4-FFF2-40B4-BE49-F238E27FC236}">
                <a16:creationId xmlns:a16="http://schemas.microsoft.com/office/drawing/2014/main" id="{F39B678A-0A7A-F9CB-2BF1-BAEDC98BCF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91" b="99023" l="1758" r="98438">
                        <a14:foregroundMark x1="1758" y1="60547" x2="6641" y2="35156"/>
                        <a14:foregroundMark x1="76563" y1="586" x2="87695" y2="55469"/>
                        <a14:foregroundMark x1="98438" y1="391" x2="93750" y2="14258"/>
                        <a14:foregroundMark x1="49609" y1="99023" x2="52539" y2="88477"/>
                      </a14:backgroundRemoval>
                    </a14:imgEffect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9700" y="64706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/>
          <p:cNvSpPr/>
          <p:nvPr/>
        </p:nvSpPr>
        <p:spPr>
          <a:xfrm>
            <a:off x="4686300" y="1321704"/>
            <a:ext cx="4343400" cy="233910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zh-TW" sz="1600" dirty="0">
                <a:solidFill>
                  <a:srgbClr val="ABB2BF"/>
                </a:solidFill>
                <a:latin typeface="Consolas" panose="020B0609020204030204" pitchFamily="49" charset="0"/>
              </a:rPr>
              <a:t>t </a:t>
            </a:r>
            <a:r>
              <a:rPr lang="en-US" altLang="zh-TW" sz="1600" dirty="0">
                <a:solidFill>
                  <a:srgbClr val="C678DD"/>
                </a:solidFill>
                <a:latin typeface="Consolas" panose="020B0609020204030204" pitchFamily="49" charset="0"/>
              </a:rPr>
              <a:t>=</a:t>
            </a:r>
            <a:r>
              <a:rPr lang="en-US" altLang="zh-TW" sz="1600" dirty="0">
                <a:solidFill>
                  <a:srgbClr val="ABB2BF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600" dirty="0">
                <a:solidFill>
                  <a:srgbClr val="D19A66"/>
                </a:solidFill>
                <a:latin typeface="Consolas" panose="020B0609020204030204" pitchFamily="49" charset="0"/>
              </a:rPr>
              <a:t>1</a:t>
            </a:r>
            <a:endParaRPr lang="en-US" altLang="zh-TW" sz="1600" dirty="0">
              <a:solidFill>
                <a:srgbClr val="ABB2BF"/>
              </a:solidFill>
              <a:latin typeface="Consolas" panose="020B0609020204030204" pitchFamily="49" charset="0"/>
            </a:endParaRPr>
          </a:p>
          <a:p>
            <a:r>
              <a:rPr lang="en-US" altLang="zh-TW" sz="1600" dirty="0" err="1">
                <a:solidFill>
                  <a:srgbClr val="C678DD"/>
                </a:solidFill>
                <a:latin typeface="Consolas" panose="020B0609020204030204" pitchFamily="49" charset="0"/>
              </a:rPr>
              <a:t>def</a:t>
            </a:r>
            <a:r>
              <a:rPr lang="en-US" altLang="zh-TW" sz="1600" dirty="0">
                <a:solidFill>
                  <a:srgbClr val="ABB2BF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600" dirty="0">
                <a:solidFill>
                  <a:srgbClr val="61AFEF"/>
                </a:solidFill>
                <a:latin typeface="Consolas" panose="020B0609020204030204" pitchFamily="49" charset="0"/>
              </a:rPr>
              <a:t>increment</a:t>
            </a:r>
            <a:r>
              <a:rPr lang="en-US" altLang="zh-TW" sz="1600" dirty="0">
                <a:solidFill>
                  <a:srgbClr val="ABB2BF"/>
                </a:solidFill>
                <a:latin typeface="Consolas" panose="020B0609020204030204" pitchFamily="49" charset="0"/>
              </a:rPr>
              <a:t>():</a:t>
            </a:r>
          </a:p>
          <a:p>
            <a:r>
              <a:rPr lang="en-US" altLang="zh-TW" sz="1600" dirty="0">
                <a:solidFill>
                  <a:srgbClr val="ABB2BF"/>
                </a:solidFill>
                <a:latin typeface="Consolas" panose="020B0609020204030204" pitchFamily="49" charset="0"/>
              </a:rPr>
              <a:t>    </a:t>
            </a:r>
            <a:r>
              <a:rPr lang="en-US" altLang="zh-TW" sz="1600" dirty="0">
                <a:solidFill>
                  <a:srgbClr val="C678DD"/>
                </a:solidFill>
                <a:latin typeface="Consolas" panose="020B0609020204030204" pitchFamily="49" charset="0"/>
              </a:rPr>
              <a:t>global</a:t>
            </a:r>
            <a:r>
              <a:rPr lang="en-US" altLang="zh-TW" sz="1600" dirty="0">
                <a:solidFill>
                  <a:srgbClr val="ABB2BF"/>
                </a:solidFill>
                <a:latin typeface="Consolas" panose="020B0609020204030204" pitchFamily="49" charset="0"/>
              </a:rPr>
              <a:t> t </a:t>
            </a:r>
          </a:p>
          <a:p>
            <a:r>
              <a:rPr lang="en-US" altLang="zh-TW" sz="1600" dirty="0">
                <a:solidFill>
                  <a:srgbClr val="ABB2BF"/>
                </a:solidFill>
                <a:latin typeface="Consolas" panose="020B0609020204030204" pitchFamily="49" charset="0"/>
              </a:rPr>
              <a:t>    t </a:t>
            </a:r>
            <a:r>
              <a:rPr lang="en-US" altLang="zh-TW" sz="1600" dirty="0">
                <a:solidFill>
                  <a:srgbClr val="C678DD"/>
                </a:solidFill>
                <a:latin typeface="Consolas" panose="020B0609020204030204" pitchFamily="49" charset="0"/>
              </a:rPr>
              <a:t>+=</a:t>
            </a:r>
            <a:r>
              <a:rPr lang="en-US" altLang="zh-TW" sz="1600" dirty="0">
                <a:solidFill>
                  <a:srgbClr val="ABB2BF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600" dirty="0">
                <a:solidFill>
                  <a:srgbClr val="D19A66"/>
                </a:solidFill>
                <a:latin typeface="Consolas" panose="020B0609020204030204" pitchFamily="49" charset="0"/>
              </a:rPr>
              <a:t>1</a:t>
            </a:r>
            <a:endParaRPr lang="en-US" altLang="zh-TW" sz="1600" dirty="0">
              <a:solidFill>
                <a:srgbClr val="ABB2BF"/>
              </a:solidFill>
              <a:latin typeface="Consolas" panose="020B0609020204030204" pitchFamily="49" charset="0"/>
            </a:endParaRPr>
          </a:p>
          <a:p>
            <a:r>
              <a:rPr lang="en-US" altLang="zh-TW" sz="1600" dirty="0">
                <a:solidFill>
                  <a:srgbClr val="ABB2BF"/>
                </a:solidFill>
                <a:latin typeface="Consolas" panose="020B0609020204030204" pitchFamily="49" charset="0"/>
              </a:rPr>
              <a:t>    </a:t>
            </a:r>
            <a:r>
              <a:rPr lang="en-US" altLang="zh-TW" sz="1600" dirty="0">
                <a:solidFill>
                  <a:srgbClr val="56B6C2"/>
                </a:solidFill>
                <a:latin typeface="Consolas" panose="020B0609020204030204" pitchFamily="49" charset="0"/>
              </a:rPr>
              <a:t>print</a:t>
            </a:r>
            <a:r>
              <a:rPr lang="en-US" altLang="zh-TW" sz="1600" dirty="0">
                <a:solidFill>
                  <a:srgbClr val="ABB2BF"/>
                </a:solidFill>
                <a:latin typeface="Consolas" panose="020B0609020204030204" pitchFamily="49" charset="0"/>
              </a:rPr>
              <a:t>(</a:t>
            </a:r>
            <a:r>
              <a:rPr lang="en-US" altLang="zh-TW" sz="1600" dirty="0">
                <a:solidFill>
                  <a:srgbClr val="98C379"/>
                </a:solidFill>
                <a:latin typeface="Consolas" panose="020B0609020204030204" pitchFamily="49" charset="0"/>
              </a:rPr>
              <a:t>"increment()</a:t>
            </a:r>
            <a:r>
              <a:rPr lang="zh-TW" altLang="en-US" sz="1600" dirty="0">
                <a:solidFill>
                  <a:srgbClr val="98C379"/>
                </a:solidFill>
                <a:latin typeface="Consolas" panose="020B0609020204030204" pitchFamily="49" charset="0"/>
              </a:rPr>
              <a:t>中</a:t>
            </a:r>
            <a:r>
              <a:rPr lang="en-US" altLang="zh-TW" sz="1600" dirty="0">
                <a:solidFill>
                  <a:srgbClr val="98C379"/>
                </a:solidFill>
                <a:latin typeface="Consolas" panose="020B0609020204030204" pitchFamily="49" charset="0"/>
              </a:rPr>
              <a:t>: t="</a:t>
            </a:r>
            <a:r>
              <a:rPr lang="en-US" altLang="zh-TW" sz="1600" dirty="0">
                <a:solidFill>
                  <a:srgbClr val="C678DD"/>
                </a:solidFill>
                <a:latin typeface="Consolas" panose="020B0609020204030204" pitchFamily="49" charset="0"/>
              </a:rPr>
              <a:t>+</a:t>
            </a:r>
            <a:r>
              <a:rPr lang="en-US" altLang="zh-TW" sz="1600" dirty="0" err="1">
                <a:solidFill>
                  <a:srgbClr val="56B6C2"/>
                </a:solidFill>
                <a:latin typeface="Consolas" panose="020B0609020204030204" pitchFamily="49" charset="0"/>
              </a:rPr>
              <a:t>str</a:t>
            </a:r>
            <a:r>
              <a:rPr lang="en-US" altLang="zh-TW" sz="1600" dirty="0">
                <a:solidFill>
                  <a:srgbClr val="ABB2BF"/>
                </a:solidFill>
                <a:latin typeface="Consolas" panose="020B0609020204030204" pitchFamily="49" charset="0"/>
              </a:rPr>
              <a:t>(t))</a:t>
            </a:r>
          </a:p>
          <a:p>
            <a:br>
              <a:rPr lang="en-US" altLang="zh-TW" sz="1600" dirty="0">
                <a:solidFill>
                  <a:srgbClr val="ABB2BF"/>
                </a:solidFill>
                <a:latin typeface="Consolas" panose="020B0609020204030204" pitchFamily="49" charset="0"/>
              </a:rPr>
            </a:br>
            <a:r>
              <a:rPr lang="en-US" altLang="zh-TW" sz="1600" dirty="0">
                <a:solidFill>
                  <a:srgbClr val="56B6C2"/>
                </a:solidFill>
                <a:latin typeface="Consolas" panose="020B0609020204030204" pitchFamily="49" charset="0"/>
              </a:rPr>
              <a:t>print</a:t>
            </a:r>
            <a:r>
              <a:rPr lang="en-US" altLang="zh-TW" sz="1600" dirty="0">
                <a:solidFill>
                  <a:srgbClr val="ABB2BF"/>
                </a:solidFill>
                <a:latin typeface="Consolas" panose="020B0609020204030204" pitchFamily="49" charset="0"/>
              </a:rPr>
              <a:t>(</a:t>
            </a:r>
            <a:r>
              <a:rPr lang="en-US" altLang="zh-TW" sz="1600" dirty="0">
                <a:solidFill>
                  <a:srgbClr val="98C379"/>
                </a:solidFill>
                <a:latin typeface="Consolas" panose="020B0609020204030204" pitchFamily="49" charset="0"/>
              </a:rPr>
              <a:t>"</a:t>
            </a:r>
            <a:r>
              <a:rPr lang="zh-TW" altLang="en-US" sz="1600" dirty="0">
                <a:solidFill>
                  <a:srgbClr val="98C379"/>
                </a:solidFill>
                <a:latin typeface="Consolas" panose="020B0609020204030204" pitchFamily="49" charset="0"/>
              </a:rPr>
              <a:t>全域變數初始值</a:t>
            </a:r>
            <a:r>
              <a:rPr lang="en-US" altLang="zh-TW" sz="1600" dirty="0">
                <a:solidFill>
                  <a:srgbClr val="98C379"/>
                </a:solidFill>
                <a:latin typeface="Consolas" panose="020B0609020204030204" pitchFamily="49" charset="0"/>
              </a:rPr>
              <a:t>:t="</a:t>
            </a:r>
            <a:r>
              <a:rPr lang="en-US" altLang="zh-TW" sz="1600" dirty="0">
                <a:solidFill>
                  <a:srgbClr val="ABB2BF"/>
                </a:solidFill>
                <a:latin typeface="Consolas" panose="020B0609020204030204" pitchFamily="49" charset="0"/>
              </a:rPr>
              <a:t>, t)</a:t>
            </a:r>
          </a:p>
          <a:p>
            <a:r>
              <a:rPr lang="en-US" altLang="zh-TW" sz="1600" dirty="0">
                <a:solidFill>
                  <a:srgbClr val="ABB2BF"/>
                </a:solidFill>
                <a:latin typeface="Consolas" panose="020B0609020204030204" pitchFamily="49" charset="0"/>
              </a:rPr>
              <a:t>increment()</a:t>
            </a:r>
          </a:p>
          <a:p>
            <a:r>
              <a:rPr lang="en-US" altLang="zh-TW" sz="1600" dirty="0">
                <a:solidFill>
                  <a:srgbClr val="56B6C2"/>
                </a:solidFill>
                <a:latin typeface="Consolas" panose="020B0609020204030204" pitchFamily="49" charset="0"/>
              </a:rPr>
              <a:t>print</a:t>
            </a:r>
            <a:r>
              <a:rPr lang="en-US" altLang="zh-TW" sz="1600" dirty="0">
                <a:solidFill>
                  <a:srgbClr val="ABB2BF"/>
                </a:solidFill>
                <a:latin typeface="Consolas" panose="020B0609020204030204" pitchFamily="49" charset="0"/>
              </a:rPr>
              <a:t>(</a:t>
            </a:r>
            <a:r>
              <a:rPr lang="en-US" altLang="zh-TW" sz="1600" dirty="0">
                <a:solidFill>
                  <a:srgbClr val="98C379"/>
                </a:solidFill>
                <a:latin typeface="Consolas" panose="020B0609020204030204" pitchFamily="49" charset="0"/>
              </a:rPr>
              <a:t>"</a:t>
            </a:r>
            <a:r>
              <a:rPr lang="zh-TW" altLang="en-US" sz="1600" dirty="0">
                <a:solidFill>
                  <a:srgbClr val="98C379"/>
                </a:solidFill>
                <a:latin typeface="Consolas" panose="020B0609020204030204" pitchFamily="49" charset="0"/>
              </a:rPr>
              <a:t>呼叫</a:t>
            </a:r>
            <a:r>
              <a:rPr lang="en-US" altLang="zh-TW" sz="1600" dirty="0">
                <a:solidFill>
                  <a:srgbClr val="98C379"/>
                </a:solidFill>
                <a:latin typeface="Consolas" panose="020B0609020204030204" pitchFamily="49" charset="0"/>
              </a:rPr>
              <a:t>increment()</a:t>
            </a:r>
            <a:r>
              <a:rPr lang="zh-TW" altLang="en-US" sz="1600" dirty="0">
                <a:solidFill>
                  <a:srgbClr val="98C379"/>
                </a:solidFill>
                <a:latin typeface="Consolas" panose="020B0609020204030204" pitchFamily="49" charset="0"/>
              </a:rPr>
              <a:t>後</a:t>
            </a:r>
            <a:r>
              <a:rPr lang="en-US" altLang="zh-TW" sz="1600" dirty="0">
                <a:solidFill>
                  <a:srgbClr val="98C379"/>
                </a:solidFill>
                <a:latin typeface="Consolas" panose="020B0609020204030204" pitchFamily="49" charset="0"/>
              </a:rPr>
              <a:t>:t="</a:t>
            </a:r>
            <a:r>
              <a:rPr lang="en-US" altLang="zh-TW" sz="1600" dirty="0">
                <a:solidFill>
                  <a:srgbClr val="ABB2BF"/>
                </a:solidFill>
                <a:latin typeface="Consolas" panose="020B0609020204030204" pitchFamily="49" charset="0"/>
              </a:rPr>
              <a:t>, t)</a:t>
            </a:r>
            <a:endParaRPr lang="en-US" altLang="zh-TW" sz="1600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686300" y="4023856"/>
            <a:ext cx="4343400" cy="206210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zh-TW" sz="1600" dirty="0">
                <a:solidFill>
                  <a:srgbClr val="ABB2BF"/>
                </a:solidFill>
                <a:latin typeface="Consolas" panose="020B0609020204030204" pitchFamily="49" charset="0"/>
              </a:rPr>
              <a:t>x </a:t>
            </a:r>
            <a:r>
              <a:rPr lang="en-US" altLang="zh-TW" sz="1600" dirty="0">
                <a:solidFill>
                  <a:srgbClr val="C678DD"/>
                </a:solidFill>
                <a:latin typeface="Consolas" panose="020B0609020204030204" pitchFamily="49" charset="0"/>
              </a:rPr>
              <a:t>=</a:t>
            </a:r>
            <a:r>
              <a:rPr lang="en-US" altLang="zh-TW" sz="1600" dirty="0">
                <a:solidFill>
                  <a:srgbClr val="ABB2BF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600" dirty="0">
                <a:solidFill>
                  <a:srgbClr val="D19A66"/>
                </a:solidFill>
                <a:latin typeface="Consolas" panose="020B0609020204030204" pitchFamily="49" charset="0"/>
              </a:rPr>
              <a:t>50		</a:t>
            </a:r>
            <a:r>
              <a:rPr lang="zh-TW" altLang="en-US" sz="1600" dirty="0">
                <a:solidFill>
                  <a:srgbClr val="D19A66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600" dirty="0">
                <a:solidFill>
                  <a:srgbClr val="D19A66"/>
                </a:solidFill>
                <a:latin typeface="Consolas" panose="020B0609020204030204" pitchFamily="49" charset="0"/>
              </a:rPr>
              <a:t>#</a:t>
            </a:r>
            <a:r>
              <a:rPr lang="zh-TW" altLang="en-US" sz="1600" dirty="0">
                <a:solidFill>
                  <a:srgbClr val="D19A66"/>
                </a:solidFill>
                <a:latin typeface="Consolas" panose="020B0609020204030204" pitchFamily="49" charset="0"/>
              </a:rPr>
              <a:t>全域變數</a:t>
            </a:r>
            <a:r>
              <a:rPr lang="en-US" altLang="zh-TW" sz="1600" dirty="0">
                <a:solidFill>
                  <a:srgbClr val="D19A66"/>
                </a:solidFill>
                <a:latin typeface="Consolas" panose="020B0609020204030204" pitchFamily="49" charset="0"/>
              </a:rPr>
              <a:t>	</a:t>
            </a:r>
            <a:endParaRPr lang="en-US" altLang="zh-TW" sz="1600" dirty="0">
              <a:solidFill>
                <a:srgbClr val="ABB2BF"/>
              </a:solidFill>
              <a:latin typeface="Consolas" panose="020B0609020204030204" pitchFamily="49" charset="0"/>
            </a:endParaRPr>
          </a:p>
          <a:p>
            <a:r>
              <a:rPr lang="en-US" altLang="zh-TW" sz="1600" dirty="0" err="1">
                <a:solidFill>
                  <a:srgbClr val="C678DD"/>
                </a:solidFill>
                <a:latin typeface="Consolas" panose="020B0609020204030204" pitchFamily="49" charset="0"/>
              </a:rPr>
              <a:t>def</a:t>
            </a:r>
            <a:r>
              <a:rPr lang="en-US" altLang="zh-TW" sz="1600" dirty="0">
                <a:solidFill>
                  <a:srgbClr val="ABB2BF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600" dirty="0" err="1">
                <a:solidFill>
                  <a:srgbClr val="61AFEF"/>
                </a:solidFill>
                <a:latin typeface="Consolas" panose="020B0609020204030204" pitchFamily="49" charset="0"/>
              </a:rPr>
              <a:t>print_x</a:t>
            </a:r>
            <a:r>
              <a:rPr lang="en-US" altLang="zh-TW" sz="1600" dirty="0">
                <a:solidFill>
                  <a:srgbClr val="ABB2BF"/>
                </a:solidFill>
                <a:latin typeface="Consolas" panose="020B0609020204030204" pitchFamily="49" charset="0"/>
              </a:rPr>
              <a:t>():</a:t>
            </a:r>
          </a:p>
          <a:p>
            <a:r>
              <a:rPr lang="en-US" altLang="zh-TW" sz="1600" dirty="0">
                <a:solidFill>
                  <a:srgbClr val="ABB2BF"/>
                </a:solidFill>
                <a:latin typeface="Consolas" panose="020B0609020204030204" pitchFamily="49" charset="0"/>
              </a:rPr>
              <a:t>    x </a:t>
            </a:r>
            <a:r>
              <a:rPr lang="en-US" altLang="zh-TW" sz="1600" dirty="0">
                <a:solidFill>
                  <a:srgbClr val="C678DD"/>
                </a:solidFill>
                <a:latin typeface="Consolas" panose="020B0609020204030204" pitchFamily="49" charset="0"/>
              </a:rPr>
              <a:t>=</a:t>
            </a:r>
            <a:r>
              <a:rPr lang="en-US" altLang="zh-TW" sz="1600" dirty="0">
                <a:solidFill>
                  <a:srgbClr val="ABB2BF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600" dirty="0">
                <a:solidFill>
                  <a:srgbClr val="D19A66"/>
                </a:solidFill>
                <a:latin typeface="Consolas" panose="020B0609020204030204" pitchFamily="49" charset="0"/>
              </a:rPr>
              <a:t>100	 #</a:t>
            </a:r>
            <a:r>
              <a:rPr lang="zh-TW" altLang="en-US" sz="1600" dirty="0">
                <a:solidFill>
                  <a:srgbClr val="D19A66"/>
                </a:solidFill>
                <a:latin typeface="Consolas" panose="020B0609020204030204" pitchFamily="49" charset="0"/>
              </a:rPr>
              <a:t>區域變數</a:t>
            </a:r>
            <a:endParaRPr lang="en-US" altLang="zh-TW" sz="1600" dirty="0">
              <a:solidFill>
                <a:srgbClr val="ABB2BF"/>
              </a:solidFill>
              <a:latin typeface="Consolas" panose="020B0609020204030204" pitchFamily="49" charset="0"/>
            </a:endParaRPr>
          </a:p>
          <a:p>
            <a:r>
              <a:rPr lang="en-US" altLang="zh-TW" sz="1600" dirty="0">
                <a:solidFill>
                  <a:srgbClr val="ABB2BF"/>
                </a:solidFill>
                <a:latin typeface="Consolas" panose="020B0609020204030204" pitchFamily="49" charset="0"/>
              </a:rPr>
              <a:t>    </a:t>
            </a:r>
            <a:r>
              <a:rPr lang="en-US" altLang="zh-TW" sz="1600" dirty="0">
                <a:solidFill>
                  <a:srgbClr val="56B6C2"/>
                </a:solidFill>
                <a:latin typeface="Consolas" panose="020B0609020204030204" pitchFamily="49" charset="0"/>
              </a:rPr>
              <a:t>print</a:t>
            </a:r>
            <a:r>
              <a:rPr lang="en-US" altLang="zh-TW" sz="1600" dirty="0">
                <a:solidFill>
                  <a:srgbClr val="ABB2BF"/>
                </a:solidFill>
                <a:latin typeface="Consolas" panose="020B0609020204030204" pitchFamily="49" charset="0"/>
              </a:rPr>
              <a:t>(</a:t>
            </a:r>
            <a:r>
              <a:rPr lang="en-US" altLang="zh-TW" sz="1600" dirty="0">
                <a:solidFill>
                  <a:srgbClr val="98C379"/>
                </a:solidFill>
                <a:latin typeface="Consolas" panose="020B0609020204030204" pitchFamily="49" charset="0"/>
              </a:rPr>
              <a:t>"</a:t>
            </a:r>
            <a:r>
              <a:rPr lang="en-US" altLang="zh-TW" sz="1600" dirty="0" err="1">
                <a:solidFill>
                  <a:srgbClr val="98C379"/>
                </a:solidFill>
                <a:latin typeface="Consolas" panose="020B0609020204030204" pitchFamily="49" charset="0"/>
              </a:rPr>
              <a:t>print_x</a:t>
            </a:r>
            <a:r>
              <a:rPr lang="en-US" altLang="zh-TW" sz="1600" dirty="0">
                <a:solidFill>
                  <a:srgbClr val="98C379"/>
                </a:solidFill>
                <a:latin typeface="Consolas" panose="020B0609020204030204" pitchFamily="49" charset="0"/>
              </a:rPr>
              <a:t>()</a:t>
            </a:r>
            <a:r>
              <a:rPr lang="zh-TW" altLang="en-US" sz="1600" dirty="0">
                <a:solidFill>
                  <a:srgbClr val="98C379"/>
                </a:solidFill>
                <a:latin typeface="Consolas" panose="020B0609020204030204" pitchFamily="49" charset="0"/>
              </a:rPr>
              <a:t>中</a:t>
            </a:r>
            <a:r>
              <a:rPr lang="en-US" altLang="zh-TW" sz="1600" dirty="0">
                <a:solidFill>
                  <a:srgbClr val="98C379"/>
                </a:solidFill>
                <a:latin typeface="Consolas" panose="020B0609020204030204" pitchFamily="49" charset="0"/>
              </a:rPr>
              <a:t>:x="</a:t>
            </a:r>
            <a:r>
              <a:rPr lang="en-US" altLang="zh-TW" sz="1600" dirty="0">
                <a:solidFill>
                  <a:srgbClr val="ABB2BF"/>
                </a:solidFill>
                <a:latin typeface="Consolas" panose="020B0609020204030204" pitchFamily="49" charset="0"/>
              </a:rPr>
              <a:t>, x)</a:t>
            </a:r>
          </a:p>
          <a:p>
            <a:br>
              <a:rPr lang="en-US" altLang="zh-TW" sz="1600" dirty="0">
                <a:solidFill>
                  <a:srgbClr val="ABB2BF"/>
                </a:solidFill>
                <a:latin typeface="Consolas" panose="020B0609020204030204" pitchFamily="49" charset="0"/>
              </a:rPr>
            </a:br>
            <a:r>
              <a:rPr lang="en-US" altLang="zh-TW" sz="1600" dirty="0">
                <a:solidFill>
                  <a:srgbClr val="56B6C2"/>
                </a:solidFill>
                <a:latin typeface="Consolas" panose="020B0609020204030204" pitchFamily="49" charset="0"/>
              </a:rPr>
              <a:t>print</a:t>
            </a:r>
            <a:r>
              <a:rPr lang="en-US" altLang="zh-TW" sz="1600" dirty="0">
                <a:solidFill>
                  <a:srgbClr val="ABB2BF"/>
                </a:solidFill>
                <a:latin typeface="Consolas" panose="020B0609020204030204" pitchFamily="49" charset="0"/>
              </a:rPr>
              <a:t>(</a:t>
            </a:r>
            <a:r>
              <a:rPr lang="en-US" altLang="zh-TW" sz="1600" dirty="0">
                <a:solidFill>
                  <a:srgbClr val="98C379"/>
                </a:solidFill>
                <a:latin typeface="Consolas" panose="020B0609020204030204" pitchFamily="49" charset="0"/>
              </a:rPr>
              <a:t>"</a:t>
            </a:r>
            <a:r>
              <a:rPr lang="zh-TW" altLang="en-US" sz="1600" dirty="0">
                <a:solidFill>
                  <a:srgbClr val="98C379"/>
                </a:solidFill>
                <a:latin typeface="Consolas" panose="020B0609020204030204" pitchFamily="49" charset="0"/>
              </a:rPr>
              <a:t>全域變數初始值</a:t>
            </a:r>
            <a:r>
              <a:rPr lang="en-US" altLang="zh-TW" sz="1600" dirty="0">
                <a:solidFill>
                  <a:srgbClr val="98C379"/>
                </a:solidFill>
                <a:latin typeface="Consolas" panose="020B0609020204030204" pitchFamily="49" charset="0"/>
              </a:rPr>
              <a:t>:x="</a:t>
            </a:r>
            <a:r>
              <a:rPr lang="en-US" altLang="zh-TW" sz="1600" dirty="0">
                <a:solidFill>
                  <a:srgbClr val="ABB2BF"/>
                </a:solidFill>
                <a:latin typeface="Consolas" panose="020B0609020204030204" pitchFamily="49" charset="0"/>
              </a:rPr>
              <a:t>, x)</a:t>
            </a:r>
          </a:p>
          <a:p>
            <a:r>
              <a:rPr lang="en-US" altLang="zh-TW" sz="1600" dirty="0" err="1">
                <a:solidFill>
                  <a:srgbClr val="ABB2BF"/>
                </a:solidFill>
                <a:latin typeface="Consolas" panose="020B0609020204030204" pitchFamily="49" charset="0"/>
              </a:rPr>
              <a:t>print_x</a:t>
            </a:r>
            <a:r>
              <a:rPr lang="en-US" altLang="zh-TW" sz="1600" dirty="0">
                <a:solidFill>
                  <a:srgbClr val="ABB2BF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altLang="zh-TW" sz="1600" dirty="0">
                <a:solidFill>
                  <a:srgbClr val="56B6C2"/>
                </a:solidFill>
                <a:latin typeface="Consolas" panose="020B0609020204030204" pitchFamily="49" charset="0"/>
              </a:rPr>
              <a:t>print</a:t>
            </a:r>
            <a:r>
              <a:rPr lang="en-US" altLang="zh-TW" sz="1600" dirty="0">
                <a:solidFill>
                  <a:srgbClr val="ABB2BF"/>
                </a:solidFill>
                <a:latin typeface="Consolas" panose="020B0609020204030204" pitchFamily="49" charset="0"/>
              </a:rPr>
              <a:t>(</a:t>
            </a:r>
            <a:r>
              <a:rPr lang="en-US" altLang="zh-TW" sz="1600" dirty="0">
                <a:solidFill>
                  <a:srgbClr val="98C379"/>
                </a:solidFill>
                <a:latin typeface="Consolas" panose="020B0609020204030204" pitchFamily="49" charset="0"/>
              </a:rPr>
              <a:t>"</a:t>
            </a:r>
            <a:r>
              <a:rPr lang="en-US" altLang="zh-TW" sz="1600" dirty="0" err="1">
                <a:solidFill>
                  <a:srgbClr val="98C379"/>
                </a:solidFill>
                <a:latin typeface="Consolas" panose="020B0609020204030204" pitchFamily="49" charset="0"/>
              </a:rPr>
              <a:t>print_x</a:t>
            </a:r>
            <a:r>
              <a:rPr lang="en-US" altLang="zh-TW" sz="1600" dirty="0">
                <a:solidFill>
                  <a:srgbClr val="98C379"/>
                </a:solidFill>
                <a:latin typeface="Consolas" panose="020B0609020204030204" pitchFamily="49" charset="0"/>
              </a:rPr>
              <a:t>()</a:t>
            </a:r>
            <a:r>
              <a:rPr lang="zh-TW" altLang="en-US" sz="1600" dirty="0">
                <a:solidFill>
                  <a:srgbClr val="98C379"/>
                </a:solidFill>
                <a:latin typeface="Consolas" panose="020B0609020204030204" pitchFamily="49" charset="0"/>
              </a:rPr>
              <a:t>後</a:t>
            </a:r>
            <a:r>
              <a:rPr lang="en-US" altLang="zh-TW" sz="1600" dirty="0">
                <a:solidFill>
                  <a:srgbClr val="98C379"/>
                </a:solidFill>
                <a:latin typeface="Consolas" panose="020B0609020204030204" pitchFamily="49" charset="0"/>
              </a:rPr>
              <a:t>:x="</a:t>
            </a:r>
            <a:r>
              <a:rPr lang="en-US" altLang="zh-TW" sz="1600" dirty="0">
                <a:solidFill>
                  <a:srgbClr val="ABB2BF"/>
                </a:solidFill>
                <a:latin typeface="Consolas" panose="020B0609020204030204" pitchFamily="49" charset="0"/>
              </a:rPr>
              <a:t>, x)</a:t>
            </a:r>
            <a:endParaRPr lang="en-US" altLang="zh-TW" sz="1600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11647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E16BF45E-87D5-059E-DBB6-FC7C6AD344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建立模組</a:t>
            </a:r>
          </a:p>
          <a:p>
            <a:endParaRPr lang="en-US" altLang="zh-TW" dirty="0"/>
          </a:p>
          <a:p>
            <a:pPr lvl="1"/>
            <a:r>
              <a:rPr lang="zh-TW" altLang="en-US" dirty="0"/>
              <a:t>當需要使用別人的程式或者程式越寫越大時，為了整理方便，會將程式拆成幾個大項目，這時候模組就可以派上用場了</a:t>
            </a:r>
          </a:p>
          <a:p>
            <a:pPr lvl="1"/>
            <a:endParaRPr lang="en-US" altLang="zh-TW" dirty="0"/>
          </a:p>
          <a:p>
            <a:pPr marL="457200" lvl="1" indent="0">
              <a:buNone/>
            </a:pPr>
            <a:endParaRPr lang="en-US" altLang="zh-TW" dirty="0"/>
          </a:p>
          <a:p>
            <a:pPr lvl="1"/>
            <a:r>
              <a:rPr lang="zh-TW" altLang="en-US" dirty="0"/>
              <a:t>當使用者創建一個</a:t>
            </a:r>
            <a:r>
              <a:rPr lang="en-US" altLang="zh-TW" dirty="0" err="1"/>
              <a:t>py</a:t>
            </a:r>
            <a:r>
              <a:rPr lang="zh-TW" altLang="en-US" dirty="0"/>
              <a:t>檔後，其實也就建立了一個模組，創立好模組後，可以提供給其他程式使用</a:t>
            </a:r>
          </a:p>
          <a:p>
            <a:pPr lvl="1"/>
            <a:endParaRPr lang="en-US" altLang="zh-TW" dirty="0"/>
          </a:p>
          <a:p>
            <a:pPr marL="914400" lvl="2" indent="0">
              <a:buNone/>
            </a:pPr>
            <a:endParaRPr lang="en-US" altLang="zh-TW" sz="1400" dirty="0"/>
          </a:p>
          <a:p>
            <a:endParaRPr lang="en-US" altLang="zh-TW" sz="2000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0806C742-2717-A5F0-F54A-05F129669A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>
              <a:defRPr/>
            </a:pPr>
            <a:fld id="{8E43CC5F-1AB8-4BEC-82AC-75ACFB5D3858}" type="slidenum">
              <a:rPr lang="zh-TW" altLang="en-US" smtClean="0"/>
              <a:pPr algn="ctr">
                <a:defRPr/>
              </a:pPr>
              <a:t>28</a:t>
            </a:fld>
            <a:r>
              <a:rPr lang="en-US" altLang="zh-TW" dirty="0"/>
              <a:t>/34</a:t>
            </a:r>
            <a:endParaRPr lang="zh-TW" altLang="en-US" dirty="0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D96F1D5E-6E84-E98D-A0AB-9C3C7DB8C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246951" cy="523220"/>
          </a:xfrm>
        </p:spPr>
        <p:txBody>
          <a:bodyPr/>
          <a:lstStyle/>
          <a:p>
            <a:r>
              <a:rPr lang="en-US" altLang="zh-TW" dirty="0"/>
              <a:t>Python</a:t>
            </a:r>
            <a:r>
              <a:rPr lang="zh-TW" altLang="en-US" dirty="0"/>
              <a:t>模組</a:t>
            </a:r>
            <a:r>
              <a:rPr lang="en-US" altLang="zh-TW" dirty="0"/>
              <a:t>(Module)(1/3)</a:t>
            </a:r>
            <a:endParaRPr lang="zh-TW" altLang="en-US" dirty="0"/>
          </a:p>
        </p:txBody>
      </p:sp>
      <p:pic>
        <p:nvPicPr>
          <p:cNvPr id="5" name="Picture 2">
            <a:hlinkClick r:id="rId2" action="ppaction://hlinksldjump"/>
            <a:extLst>
              <a:ext uri="{FF2B5EF4-FFF2-40B4-BE49-F238E27FC236}">
                <a16:creationId xmlns:a16="http://schemas.microsoft.com/office/drawing/2014/main" id="{F39B678A-0A7A-F9CB-2BF1-BAEDC98BCF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91" b="99023" l="1758" r="98438">
                        <a14:foregroundMark x1="1758" y1="60547" x2="6641" y2="35156"/>
                        <a14:foregroundMark x1="76563" y1="586" x2="87695" y2="55469"/>
                        <a14:foregroundMark x1="98438" y1="391" x2="93750" y2="14258"/>
                        <a14:foregroundMark x1="49609" y1="99023" x2="52539" y2="88477"/>
                      </a14:backgroundRemoval>
                    </a14:imgEffect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9700" y="64706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753343BA-98AC-4318-BF50-4CBBD02E59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496" y="3581400"/>
            <a:ext cx="7721008" cy="2781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7392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E16BF45E-87D5-059E-DBB6-FC7C6AD344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字串</a:t>
            </a:r>
            <a:r>
              <a:rPr lang="en-US" altLang="zh-TW" dirty="0"/>
              <a:t>(String)</a:t>
            </a:r>
          </a:p>
          <a:p>
            <a:pPr lvl="1"/>
            <a:r>
              <a:rPr lang="zh-TW" altLang="en-US" dirty="0">
                <a:solidFill>
                  <a:srgbClr val="FF0000"/>
                </a:solidFill>
              </a:rPr>
              <a:t>不允許更改內容</a:t>
            </a:r>
            <a:r>
              <a:rPr lang="zh-TW" altLang="en-US" dirty="0"/>
              <a:t>的資料型別，所有字串的變更都是建立全新的字串。</a:t>
            </a:r>
            <a:endParaRPr lang="en-US" altLang="zh-TW" dirty="0"/>
          </a:p>
          <a:p>
            <a:pPr lvl="1"/>
            <a:endParaRPr lang="en-US" altLang="zh-TW" dirty="0"/>
          </a:p>
          <a:p>
            <a:r>
              <a:rPr lang="zh-TW" altLang="en-US" dirty="0"/>
              <a:t>建立字串方法</a:t>
            </a:r>
            <a:endParaRPr lang="en-US" altLang="zh-TW" dirty="0"/>
          </a:p>
          <a:p>
            <a:pPr lvl="1"/>
            <a:r>
              <a:rPr lang="zh-TW" altLang="en-US" dirty="0"/>
              <a:t>字串使用</a:t>
            </a:r>
            <a:r>
              <a:rPr lang="zh-TW" altLang="en-US" dirty="0">
                <a:solidFill>
                  <a:srgbClr val="FF0000"/>
                </a:solidFill>
              </a:rPr>
              <a:t>單引號</a:t>
            </a:r>
            <a:r>
              <a:rPr lang="en-US" altLang="zh-TW" dirty="0">
                <a:solidFill>
                  <a:srgbClr val="FF0000"/>
                </a:solidFill>
              </a:rPr>
              <a:t>(‘)</a:t>
            </a:r>
            <a:r>
              <a:rPr lang="zh-TW" altLang="en-US" dirty="0"/>
              <a:t>或</a:t>
            </a:r>
            <a:r>
              <a:rPr lang="zh-TW" altLang="en-US" dirty="0">
                <a:solidFill>
                  <a:srgbClr val="FF0000"/>
                </a:solidFill>
              </a:rPr>
              <a:t>雙引號</a:t>
            </a:r>
            <a:r>
              <a:rPr lang="en-US" altLang="zh-TW" dirty="0">
                <a:solidFill>
                  <a:srgbClr val="FF0000"/>
                </a:solidFill>
              </a:rPr>
              <a:t>(“)</a:t>
            </a:r>
            <a:r>
              <a:rPr lang="zh-TW" altLang="en-US" dirty="0"/>
              <a:t>括起的一序列</a:t>
            </a:r>
            <a:r>
              <a:rPr lang="en-US" altLang="zh-TW" dirty="0"/>
              <a:t>Unicode</a:t>
            </a:r>
            <a:r>
              <a:rPr lang="zh-TW" altLang="en-US" dirty="0"/>
              <a:t>字元</a:t>
            </a:r>
            <a:endParaRPr lang="en-US" altLang="zh-TW" dirty="0"/>
          </a:p>
          <a:p>
            <a:pPr lvl="1"/>
            <a:r>
              <a:rPr lang="zh-TW" altLang="en-US" dirty="0"/>
              <a:t>可以是</a:t>
            </a:r>
            <a:r>
              <a:rPr lang="zh-TW" altLang="en-US" u="sng" dirty="0"/>
              <a:t>英文、數字、符號</a:t>
            </a:r>
            <a:r>
              <a:rPr lang="zh-TW" altLang="en-US" dirty="0"/>
              <a:t>或</a:t>
            </a:r>
            <a:r>
              <a:rPr lang="zh-TW" altLang="en-US" u="sng" dirty="0"/>
              <a:t>中文字</a:t>
            </a:r>
            <a:r>
              <a:rPr lang="zh-TW" altLang="en-US" dirty="0"/>
              <a:t>字元</a:t>
            </a:r>
            <a:endParaRPr lang="en-US" altLang="zh-TW" dirty="0"/>
          </a:p>
          <a:p>
            <a:pPr lvl="1"/>
            <a:r>
              <a:rPr lang="zh-TW" altLang="en-US" dirty="0"/>
              <a:t>建立方法</a:t>
            </a:r>
            <a:r>
              <a:rPr lang="zh-TW" altLang="en-US" dirty="0">
                <a:sym typeface="Wingdings" panose="05000000000000000000" pitchFamily="2" charset="2"/>
              </a:rPr>
              <a:t>： </a:t>
            </a:r>
            <a:r>
              <a:rPr lang="en-US" altLang="zh-TW" dirty="0">
                <a:sym typeface="Wingdings" panose="05000000000000000000" pitchFamily="2" charset="2"/>
              </a:rPr>
              <a:t>(1) </a:t>
            </a:r>
            <a:r>
              <a:rPr lang="zh-TW" altLang="en-US" dirty="0">
                <a:sym typeface="Wingdings" panose="05000000000000000000" pitchFamily="2" charset="2"/>
              </a:rPr>
              <a:t>使用</a:t>
            </a:r>
            <a:r>
              <a:rPr lang="zh-TW" altLang="en-US" dirty="0">
                <a:solidFill>
                  <a:srgbClr val="00B0F0"/>
                </a:solidFill>
                <a:sym typeface="Wingdings" panose="05000000000000000000" pitchFamily="2" charset="2"/>
              </a:rPr>
              <a:t>指定敘述</a:t>
            </a:r>
            <a:r>
              <a:rPr lang="zh-TW" altLang="en-US" dirty="0">
                <a:sym typeface="Wingdings" panose="05000000000000000000" pitchFamily="2" charset="2"/>
              </a:rPr>
              <a:t>；</a:t>
            </a:r>
            <a:r>
              <a:rPr lang="en-US" altLang="zh-TW" dirty="0">
                <a:sym typeface="Wingdings" panose="05000000000000000000" pitchFamily="2" charset="2"/>
              </a:rPr>
              <a:t>(2) </a:t>
            </a:r>
            <a:r>
              <a:rPr lang="zh-TW" altLang="en-US" dirty="0">
                <a:sym typeface="Wingdings" panose="05000000000000000000" pitchFamily="2" charset="2"/>
              </a:rPr>
              <a:t>使用</a:t>
            </a:r>
            <a:r>
              <a:rPr lang="en-US" altLang="zh-TW" dirty="0">
                <a:solidFill>
                  <a:srgbClr val="00B0F0"/>
                </a:solidFill>
                <a:sym typeface="Wingdings" panose="05000000000000000000" pitchFamily="2" charset="2"/>
              </a:rPr>
              <a:t>str()</a:t>
            </a:r>
          </a:p>
          <a:p>
            <a:pPr lvl="1"/>
            <a:endParaRPr lang="en-US" altLang="zh-TW" dirty="0">
              <a:sym typeface="Wingdings" panose="05000000000000000000" pitchFamily="2" charset="2"/>
            </a:endParaRPr>
          </a:p>
          <a:p>
            <a:pPr lvl="1"/>
            <a:endParaRPr lang="en-US" altLang="zh-TW" dirty="0">
              <a:sym typeface="Wingdings" panose="05000000000000000000" pitchFamily="2" charset="2"/>
            </a:endParaRPr>
          </a:p>
          <a:p>
            <a:pPr lvl="1"/>
            <a:endParaRPr lang="en-US" altLang="zh-TW" dirty="0">
              <a:sym typeface="Wingdings" panose="05000000000000000000" pitchFamily="2" charset="2"/>
            </a:endParaRPr>
          </a:p>
          <a:p>
            <a:r>
              <a:rPr lang="zh-TW" altLang="en-US" dirty="0"/>
              <a:t>輸出字串內容</a:t>
            </a:r>
            <a:endParaRPr lang="en-US" altLang="zh-TW" dirty="0"/>
          </a:p>
          <a:p>
            <a:pPr lvl="1"/>
            <a:r>
              <a:rPr lang="zh-TW" altLang="en-US" dirty="0"/>
              <a:t>使用</a:t>
            </a:r>
            <a:r>
              <a:rPr lang="en-US" altLang="zh-TW" dirty="0">
                <a:solidFill>
                  <a:srgbClr val="FF0000"/>
                </a:solidFill>
              </a:rPr>
              <a:t>print()</a:t>
            </a:r>
            <a:r>
              <a:rPr lang="zh-TW" altLang="en-US" dirty="0"/>
              <a:t>函式輸出內容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0806C742-2717-A5F0-F54A-05F129669A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>
              <a:defRPr/>
            </a:pPr>
            <a:fld id="{8E43CC5F-1AB8-4BEC-82AC-75ACFB5D3858}" type="slidenum">
              <a:rPr lang="zh-TW" altLang="en-US" smtClean="0"/>
              <a:pPr algn="ctr">
                <a:defRPr/>
              </a:pPr>
              <a:t>2</a:t>
            </a:fld>
            <a:r>
              <a:rPr lang="en-US" altLang="zh-TW" dirty="0"/>
              <a:t>/34</a:t>
            </a:r>
            <a:endParaRPr lang="zh-TW" altLang="en-US" dirty="0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D96F1D5E-6E84-E98D-A0AB-9C3C7DB8C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5954149" cy="523220"/>
          </a:xfrm>
        </p:spPr>
        <p:txBody>
          <a:bodyPr/>
          <a:lstStyle/>
          <a:p>
            <a:r>
              <a:rPr lang="zh-TW" altLang="en-US" kern="0" dirty="0"/>
              <a:t>字串與容器型別</a:t>
            </a:r>
            <a:r>
              <a:rPr lang="en-US" altLang="zh-TW" dirty="0"/>
              <a:t>—</a:t>
            </a:r>
            <a:r>
              <a:rPr lang="zh-TW" altLang="en-US" dirty="0"/>
              <a:t>字串 </a:t>
            </a:r>
            <a:r>
              <a:rPr lang="en-US" altLang="zh-TW" dirty="0"/>
              <a:t>(String)(1/5)</a:t>
            </a:r>
            <a:endParaRPr lang="zh-TW" altLang="en-US" dirty="0"/>
          </a:p>
        </p:txBody>
      </p:sp>
      <p:pic>
        <p:nvPicPr>
          <p:cNvPr id="5" name="Picture 2">
            <a:hlinkClick r:id="rId2" action="ppaction://hlinksldjump"/>
            <a:extLst>
              <a:ext uri="{FF2B5EF4-FFF2-40B4-BE49-F238E27FC236}">
                <a16:creationId xmlns:a16="http://schemas.microsoft.com/office/drawing/2014/main" id="{92009F8D-3821-95E6-D21A-406EA4CE2D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91" b="99023" l="1758" r="98438">
                        <a14:foregroundMark x1="1758" y1="60547" x2="6641" y2="35156"/>
                        <a14:foregroundMark x1="76563" y1="586" x2="87695" y2="55469"/>
                        <a14:foregroundMark x1="98438" y1="391" x2="93750" y2="14258"/>
                        <a14:foregroundMark x1="49609" y1="99023" x2="52539" y2="88477"/>
                      </a14:backgroundRemoval>
                    </a14:imgEffect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9700" y="64706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6DE0E7E7-6D23-A823-B162-84F71D671A21}"/>
              </a:ext>
            </a:extLst>
          </p:cNvPr>
          <p:cNvSpPr txBox="1"/>
          <p:nvPr/>
        </p:nvSpPr>
        <p:spPr>
          <a:xfrm>
            <a:off x="2362200" y="3505200"/>
            <a:ext cx="3370976" cy="6463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str1 = 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"Python</a:t>
            </a:r>
            <a:r>
              <a:rPr lang="zh-TW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程式設計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endParaRPr lang="zh-TW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name = </a:t>
            </a:r>
            <a:r>
              <a:rPr lang="en-US" altLang="zh-TW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zh-TW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上雯 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Sherry"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473F8565-0080-5FEF-A9BB-59DF650C2412}"/>
              </a:ext>
            </a:extLst>
          </p:cNvPr>
          <p:cNvSpPr txBox="1"/>
          <p:nvPr/>
        </p:nvSpPr>
        <p:spPr>
          <a:xfrm>
            <a:off x="2362200" y="5410200"/>
            <a:ext cx="3370976" cy="6463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zh-TW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"str1 = "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 str1)</a:t>
            </a:r>
          </a:p>
          <a:p>
            <a:r>
              <a:rPr lang="en-US" altLang="zh-TW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(name)</a:t>
            </a:r>
          </a:p>
        </p:txBody>
      </p:sp>
    </p:spTree>
    <p:extLst>
      <p:ext uri="{BB962C8B-B14F-4D97-AF65-F5344CB8AC3E}">
        <p14:creationId xmlns:p14="http://schemas.microsoft.com/office/powerpoint/2010/main" val="28218440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0597741D-FA89-7188-47B1-418EAB1CB7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匯入方式</a:t>
            </a:r>
            <a:r>
              <a:rPr lang="en-US" altLang="zh-TW" dirty="0"/>
              <a:t>:</a:t>
            </a:r>
          </a:p>
          <a:p>
            <a:endParaRPr lang="zh-TW" altLang="en-US" dirty="0"/>
          </a:p>
          <a:p>
            <a:pPr lvl="1"/>
            <a:r>
              <a:rPr lang="en-US" altLang="zh-TW" dirty="0"/>
              <a:t>1.</a:t>
            </a:r>
            <a:r>
              <a:rPr lang="zh-TW" altLang="en-US" dirty="0"/>
              <a:t>透過將想要匯入的模組放在</a:t>
            </a:r>
            <a:r>
              <a:rPr lang="zh-TW" altLang="en-US" b="1" dirty="0"/>
              <a:t>目前開啟程式</a:t>
            </a:r>
            <a:r>
              <a:rPr lang="zh-TW" altLang="en-US" dirty="0"/>
              <a:t>的</a:t>
            </a:r>
            <a:r>
              <a:rPr lang="zh-TW" altLang="en-US" dirty="0">
                <a:solidFill>
                  <a:srgbClr val="FF0000"/>
                </a:solidFill>
              </a:rPr>
              <a:t>”相同路徑”</a:t>
            </a:r>
            <a:r>
              <a:rPr lang="zh-TW" altLang="en-US" dirty="0"/>
              <a:t>中，並透過</a:t>
            </a:r>
            <a:r>
              <a:rPr lang="en-US" altLang="zh-TW" dirty="0"/>
              <a:t>import</a:t>
            </a:r>
            <a:r>
              <a:rPr lang="zh-TW" altLang="en-US" dirty="0"/>
              <a:t>將模組匯入</a:t>
            </a:r>
            <a:endParaRPr lang="en-US" altLang="zh-TW" dirty="0"/>
          </a:p>
          <a:p>
            <a:pPr lvl="1"/>
            <a:endParaRPr lang="en-US" altLang="zh-TW" dirty="0"/>
          </a:p>
          <a:p>
            <a:pPr lvl="1"/>
            <a:r>
              <a:rPr lang="en-US" altLang="zh-TW" dirty="0"/>
              <a:t>2.</a:t>
            </a:r>
            <a:r>
              <a:rPr lang="zh-TW" altLang="en-US" dirty="0"/>
              <a:t>先</a:t>
            </a:r>
            <a:r>
              <a:rPr lang="en-US" altLang="zh-TW" dirty="0"/>
              <a:t>import “sys”</a:t>
            </a:r>
            <a:r>
              <a:rPr lang="zh-TW" altLang="en-US" dirty="0"/>
              <a:t>模組，利用</a:t>
            </a:r>
            <a:r>
              <a:rPr lang="en-US" altLang="zh-TW" dirty="0"/>
              <a:t>sys.path</a:t>
            </a:r>
            <a:r>
              <a:rPr lang="zh-TW" altLang="en-US" dirty="0"/>
              <a:t>找到</a:t>
            </a:r>
            <a:r>
              <a:rPr lang="en-US" altLang="zh-TW" dirty="0">
                <a:solidFill>
                  <a:srgbClr val="FF0000"/>
                </a:solidFill>
              </a:rPr>
              <a:t>python</a:t>
            </a:r>
            <a:r>
              <a:rPr lang="zh-TW" altLang="en-US" dirty="0">
                <a:solidFill>
                  <a:srgbClr val="FF0000"/>
                </a:solidFill>
              </a:rPr>
              <a:t>環境路徑</a:t>
            </a:r>
            <a:r>
              <a:rPr lang="zh-TW" altLang="en-US" dirty="0"/>
              <a:t>，並將模組放入環境目錄下，這樣所有</a:t>
            </a:r>
            <a:r>
              <a:rPr lang="en-US" altLang="zh-TW" dirty="0"/>
              <a:t>python</a:t>
            </a:r>
            <a:r>
              <a:rPr lang="zh-TW" altLang="en-US" dirty="0"/>
              <a:t>檔都可以</a:t>
            </a:r>
            <a:r>
              <a:rPr lang="en-US" altLang="zh-TW" dirty="0"/>
              <a:t>import</a:t>
            </a:r>
            <a:r>
              <a:rPr lang="zh-TW" altLang="en-US" dirty="0"/>
              <a:t>這個模組了</a:t>
            </a:r>
          </a:p>
          <a:p>
            <a:pPr lvl="1"/>
            <a:endParaRPr lang="zh-TW" altLang="en-US" dirty="0"/>
          </a:p>
          <a:p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6C9639BA-853A-E43E-BB8F-1CFFFA43FD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>
              <a:defRPr/>
            </a:pPr>
            <a:fld id="{8E43CC5F-1AB8-4BEC-82AC-75ACFB5D3858}" type="slidenum">
              <a:rPr lang="zh-TW" altLang="en-US" smtClean="0"/>
              <a:pPr algn="ctr">
                <a:defRPr/>
              </a:pPr>
              <a:t>29</a:t>
            </a:fld>
            <a:r>
              <a:rPr lang="en-US" altLang="zh-TW" dirty="0"/>
              <a:t>/34</a:t>
            </a:r>
            <a:endParaRPr lang="zh-TW" altLang="en-US" dirty="0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B2DB3D9A-CB57-AF3A-53B8-A3E161533C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246951" cy="523220"/>
          </a:xfrm>
        </p:spPr>
        <p:txBody>
          <a:bodyPr/>
          <a:lstStyle/>
          <a:p>
            <a:r>
              <a:rPr lang="en-US" altLang="zh-TW" dirty="0"/>
              <a:t>Python</a:t>
            </a:r>
            <a:r>
              <a:rPr lang="zh-TW" altLang="en-US" dirty="0"/>
              <a:t>模組</a:t>
            </a:r>
            <a:r>
              <a:rPr lang="en-US" altLang="zh-TW" dirty="0"/>
              <a:t>(Module)(2/3)</a:t>
            </a:r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6A9132B0-8F85-10D0-CF78-3CCA7C580C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0005" y="3886200"/>
            <a:ext cx="3407789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1303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0597741D-FA89-7188-47B1-418EAB1CB7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呼叫技巧</a:t>
            </a:r>
            <a:endParaRPr lang="zh-TW" altLang="en-US" dirty="0"/>
          </a:p>
          <a:p>
            <a:pPr lvl="1"/>
            <a:r>
              <a:rPr lang="en-US" altLang="zh-TW" dirty="0"/>
              <a:t>1. 利用逗號「</a:t>
            </a:r>
            <a:r>
              <a:rPr lang="en-US" altLang="zh-TW" dirty="0">
                <a:solidFill>
                  <a:srgbClr val="FF0000"/>
                </a:solidFill>
              </a:rPr>
              <a:t>,</a:t>
            </a:r>
            <a:r>
              <a:rPr lang="en-US" altLang="zh-TW" dirty="0"/>
              <a:t>」來一次import多個模組</a:t>
            </a:r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r>
              <a:rPr lang="en-US" altLang="zh-TW" dirty="0"/>
              <a:t>2. 利用</a:t>
            </a:r>
            <a:r>
              <a:rPr lang="en-US" altLang="zh-TW" dirty="0">
                <a:solidFill>
                  <a:srgbClr val="FF0000"/>
                </a:solidFill>
              </a:rPr>
              <a:t>import</a:t>
            </a:r>
            <a:r>
              <a:rPr lang="en-US" altLang="zh-TW" dirty="0"/>
              <a:t> [moduleA] </a:t>
            </a:r>
            <a:r>
              <a:rPr lang="en-US" altLang="zh-TW" dirty="0">
                <a:solidFill>
                  <a:srgbClr val="FF0000"/>
                </a:solidFill>
              </a:rPr>
              <a:t>as </a:t>
            </a:r>
            <a:r>
              <a:rPr lang="en-US" altLang="zh-TW" dirty="0"/>
              <a:t>[name] 來減少使用的不便</a:t>
            </a:r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r>
              <a:rPr lang="en-US" altLang="zh-TW" dirty="0"/>
              <a:t>3.利用</a:t>
            </a:r>
            <a:r>
              <a:rPr lang="en-US" altLang="zh-TW" dirty="0">
                <a:solidFill>
                  <a:srgbClr val="FF0000"/>
                </a:solidFill>
              </a:rPr>
              <a:t>from</a:t>
            </a:r>
            <a:r>
              <a:rPr lang="en-US" altLang="zh-TW" dirty="0"/>
              <a:t> [moduelA] </a:t>
            </a:r>
            <a:r>
              <a:rPr lang="en-US" altLang="zh-TW" dirty="0">
                <a:solidFill>
                  <a:srgbClr val="FF0000"/>
                </a:solidFill>
              </a:rPr>
              <a:t>import</a:t>
            </a:r>
            <a:r>
              <a:rPr lang="en-US" altLang="zh-TW" dirty="0"/>
              <a:t> [func1,….] 匯入模組中的</a:t>
            </a:r>
            <a:r>
              <a:rPr lang="zh-TW" altLang="en-US" dirty="0"/>
              <a:t>部分</a:t>
            </a:r>
            <a:r>
              <a:rPr lang="en-US" altLang="zh-TW" dirty="0"/>
              <a:t>功能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6C9639BA-853A-E43E-BB8F-1CFFFA43FD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>
              <a:defRPr/>
            </a:pPr>
            <a:fld id="{8E43CC5F-1AB8-4BEC-82AC-75ACFB5D3858}" type="slidenum">
              <a:rPr lang="zh-TW" altLang="en-US" smtClean="0"/>
              <a:pPr algn="ctr">
                <a:defRPr/>
              </a:pPr>
              <a:t>30</a:t>
            </a:fld>
            <a:r>
              <a:rPr lang="en-US" altLang="zh-TW" dirty="0"/>
              <a:t>/34</a:t>
            </a:r>
            <a:endParaRPr lang="zh-TW" altLang="en-US" dirty="0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B2DB3D9A-CB57-AF3A-53B8-A3E161533C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246951" cy="523220"/>
          </a:xfrm>
        </p:spPr>
        <p:txBody>
          <a:bodyPr/>
          <a:lstStyle/>
          <a:p>
            <a:r>
              <a:rPr lang="en-US" altLang="zh-TW" dirty="0"/>
              <a:t>Python</a:t>
            </a:r>
            <a:r>
              <a:rPr lang="zh-TW" altLang="en-US" dirty="0"/>
              <a:t>模組</a:t>
            </a:r>
            <a:r>
              <a:rPr lang="en-US" altLang="zh-TW" dirty="0"/>
              <a:t>(Module)(3/3)</a:t>
            </a:r>
            <a:endParaRPr lang="zh-TW" altLang="en-US" dirty="0"/>
          </a:p>
        </p:txBody>
      </p:sp>
      <p:pic>
        <p:nvPicPr>
          <p:cNvPr id="5" name="Google Shape;424;p7">
            <a:extLst>
              <a:ext uri="{FF2B5EF4-FFF2-40B4-BE49-F238E27FC236}">
                <a16:creationId xmlns:a16="http://schemas.microsoft.com/office/drawing/2014/main" id="{D5340225-5547-3B84-C5D3-F23899BC56C7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43000" y="1524000"/>
            <a:ext cx="1695687" cy="42868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421;p7">
            <a:extLst>
              <a:ext uri="{FF2B5EF4-FFF2-40B4-BE49-F238E27FC236}">
                <a16:creationId xmlns:a16="http://schemas.microsoft.com/office/drawing/2014/main" id="{E09F259C-AA7D-153D-8D00-B358B773BE2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7958" y="2804745"/>
            <a:ext cx="3324689" cy="1333686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422;p7">
            <a:extLst>
              <a:ext uri="{FF2B5EF4-FFF2-40B4-BE49-F238E27FC236}">
                <a16:creationId xmlns:a16="http://schemas.microsoft.com/office/drawing/2014/main" id="{B75683FA-DA1A-5629-D6AF-FF8F1D7154B8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85407" y="2783959"/>
            <a:ext cx="3210612" cy="136299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423;p7">
            <a:extLst>
              <a:ext uri="{FF2B5EF4-FFF2-40B4-BE49-F238E27FC236}">
                <a16:creationId xmlns:a16="http://schemas.microsoft.com/office/drawing/2014/main" id="{AECC4979-C6CE-1712-245A-624D87867698}"/>
              </a:ext>
            </a:extLst>
          </p:cNvPr>
          <p:cNvSpPr/>
          <p:nvPr/>
        </p:nvSpPr>
        <p:spPr>
          <a:xfrm rot="-5400000">
            <a:off x="4599727" y="3155025"/>
            <a:ext cx="228600" cy="633126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" name="Google Shape;425;p7">
            <a:extLst>
              <a:ext uri="{FF2B5EF4-FFF2-40B4-BE49-F238E27FC236}">
                <a16:creationId xmlns:a16="http://schemas.microsoft.com/office/drawing/2014/main" id="{57FED59D-CE0A-4174-7C98-A0BFA1B6A3B1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14600" y="4957197"/>
            <a:ext cx="2400635" cy="135273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022102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0597741D-FA89-7188-47B1-418EAB1CB7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呼叫技巧</a:t>
            </a:r>
            <a:endParaRPr lang="zh-TW" altLang="en-US" dirty="0"/>
          </a:p>
          <a:p>
            <a:pPr lvl="1"/>
            <a:r>
              <a:rPr lang="en-US" altLang="zh-TW" dirty="0"/>
              <a:t>1. 利用逗號「</a:t>
            </a:r>
            <a:r>
              <a:rPr lang="en-US" altLang="zh-TW" dirty="0">
                <a:solidFill>
                  <a:srgbClr val="FF0000"/>
                </a:solidFill>
              </a:rPr>
              <a:t>,</a:t>
            </a:r>
            <a:r>
              <a:rPr lang="en-US" altLang="zh-TW" dirty="0"/>
              <a:t>」來一次import多個模組</a:t>
            </a:r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r>
              <a:rPr lang="en-US" altLang="zh-TW" dirty="0"/>
              <a:t>2. 利用</a:t>
            </a:r>
            <a:r>
              <a:rPr lang="en-US" altLang="zh-TW" dirty="0">
                <a:solidFill>
                  <a:srgbClr val="FF0000"/>
                </a:solidFill>
              </a:rPr>
              <a:t>import</a:t>
            </a:r>
            <a:r>
              <a:rPr lang="en-US" altLang="zh-TW" dirty="0"/>
              <a:t> [moduleA] </a:t>
            </a:r>
            <a:r>
              <a:rPr lang="en-US" altLang="zh-TW" dirty="0">
                <a:solidFill>
                  <a:srgbClr val="FF0000"/>
                </a:solidFill>
              </a:rPr>
              <a:t>as </a:t>
            </a:r>
            <a:r>
              <a:rPr lang="en-US" altLang="zh-TW" dirty="0"/>
              <a:t>[name] 來減少使用的不便</a:t>
            </a:r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r>
              <a:rPr lang="en-US" altLang="zh-TW" dirty="0"/>
              <a:t>3.利用</a:t>
            </a:r>
            <a:r>
              <a:rPr lang="en-US" altLang="zh-TW" dirty="0">
                <a:solidFill>
                  <a:srgbClr val="FF0000"/>
                </a:solidFill>
              </a:rPr>
              <a:t>from</a:t>
            </a:r>
            <a:r>
              <a:rPr lang="en-US" altLang="zh-TW" dirty="0"/>
              <a:t> [moduelA] </a:t>
            </a:r>
            <a:r>
              <a:rPr lang="en-US" altLang="zh-TW" dirty="0">
                <a:solidFill>
                  <a:srgbClr val="FF0000"/>
                </a:solidFill>
              </a:rPr>
              <a:t>import</a:t>
            </a:r>
            <a:r>
              <a:rPr lang="en-US" altLang="zh-TW" dirty="0"/>
              <a:t> [func1,….] 匯入模組中的</a:t>
            </a:r>
            <a:r>
              <a:rPr lang="zh-TW" altLang="en-US" dirty="0"/>
              <a:t>部分</a:t>
            </a:r>
            <a:r>
              <a:rPr lang="en-US" altLang="zh-TW" dirty="0"/>
              <a:t>功能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6C9639BA-853A-E43E-BB8F-1CFFFA43FD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>
              <a:defRPr/>
            </a:pPr>
            <a:fld id="{8E43CC5F-1AB8-4BEC-82AC-75ACFB5D3858}" type="slidenum">
              <a:rPr lang="zh-TW" altLang="en-US" smtClean="0"/>
              <a:pPr algn="ctr">
                <a:defRPr/>
              </a:pPr>
              <a:t>31</a:t>
            </a:fld>
            <a:r>
              <a:rPr lang="en-US" altLang="zh-TW" dirty="0"/>
              <a:t>/34</a:t>
            </a:r>
            <a:endParaRPr lang="zh-TW" altLang="en-US" dirty="0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B2DB3D9A-CB57-AF3A-53B8-A3E161533C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246951" cy="523220"/>
          </a:xfrm>
        </p:spPr>
        <p:txBody>
          <a:bodyPr/>
          <a:lstStyle/>
          <a:p>
            <a:r>
              <a:rPr lang="en-US" altLang="zh-TW" dirty="0"/>
              <a:t>Python</a:t>
            </a:r>
            <a:r>
              <a:rPr lang="zh-TW" altLang="en-US" dirty="0"/>
              <a:t>模組</a:t>
            </a:r>
            <a:r>
              <a:rPr lang="en-US" altLang="zh-TW" dirty="0"/>
              <a:t>(Module)(4/4)</a:t>
            </a:r>
            <a:endParaRPr lang="zh-TW" altLang="en-US" dirty="0"/>
          </a:p>
        </p:txBody>
      </p:sp>
      <p:pic>
        <p:nvPicPr>
          <p:cNvPr id="5" name="Google Shape;424;p7">
            <a:extLst>
              <a:ext uri="{FF2B5EF4-FFF2-40B4-BE49-F238E27FC236}">
                <a16:creationId xmlns:a16="http://schemas.microsoft.com/office/drawing/2014/main" id="{D5340225-5547-3B84-C5D3-F23899BC56C7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43000" y="1524000"/>
            <a:ext cx="1695687" cy="42868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421;p7">
            <a:extLst>
              <a:ext uri="{FF2B5EF4-FFF2-40B4-BE49-F238E27FC236}">
                <a16:creationId xmlns:a16="http://schemas.microsoft.com/office/drawing/2014/main" id="{E09F259C-AA7D-153D-8D00-B358B773BE2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7958" y="2804745"/>
            <a:ext cx="3324689" cy="1333686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422;p7">
            <a:extLst>
              <a:ext uri="{FF2B5EF4-FFF2-40B4-BE49-F238E27FC236}">
                <a16:creationId xmlns:a16="http://schemas.microsoft.com/office/drawing/2014/main" id="{B75683FA-DA1A-5629-D6AF-FF8F1D7154B8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85407" y="2783959"/>
            <a:ext cx="3210612" cy="136299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423;p7">
            <a:extLst>
              <a:ext uri="{FF2B5EF4-FFF2-40B4-BE49-F238E27FC236}">
                <a16:creationId xmlns:a16="http://schemas.microsoft.com/office/drawing/2014/main" id="{AECC4979-C6CE-1712-245A-624D87867698}"/>
              </a:ext>
            </a:extLst>
          </p:cNvPr>
          <p:cNvSpPr/>
          <p:nvPr/>
        </p:nvSpPr>
        <p:spPr>
          <a:xfrm rot="-5400000">
            <a:off x="4599727" y="3155025"/>
            <a:ext cx="228600" cy="633126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" name="Google Shape;425;p7">
            <a:extLst>
              <a:ext uri="{FF2B5EF4-FFF2-40B4-BE49-F238E27FC236}">
                <a16:creationId xmlns:a16="http://schemas.microsoft.com/office/drawing/2014/main" id="{57FED59D-CE0A-4174-7C98-A0BFA1B6A3B1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14600" y="4957197"/>
            <a:ext cx="2400635" cy="135273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937441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lnSpc>
                <a:spcPct val="140000"/>
              </a:lnSpc>
              <a:spcBef>
                <a:spcPts val="0"/>
              </a:spcBef>
              <a:buFont typeface="+mj-lt"/>
              <a:buAutoNum type="arabicPeriod"/>
            </a:pPr>
            <a:endParaRPr lang="en-US" altLang="zh-TW" sz="2000" dirty="0"/>
          </a:p>
          <a:p>
            <a:pPr marL="457200" indent="-457200">
              <a:lnSpc>
                <a:spcPct val="140000"/>
              </a:lnSpc>
              <a:spcBef>
                <a:spcPts val="0"/>
              </a:spcBef>
              <a:buFont typeface="+mj-lt"/>
              <a:buAutoNum type="arabicPeriod"/>
            </a:pPr>
            <a:r>
              <a:rPr lang="zh-TW" altLang="en-US" sz="2000" dirty="0"/>
              <a:t>建立</a:t>
            </a:r>
            <a:r>
              <a:rPr lang="en-US" altLang="zh-TW" sz="2000" dirty="0" err="1"/>
              <a:t>getmax</a:t>
            </a:r>
            <a:r>
              <a:rPr lang="en-US" altLang="zh-TW" sz="2000" dirty="0"/>
              <a:t>()</a:t>
            </a:r>
            <a:r>
              <a:rPr lang="zh-TW" altLang="en-US" sz="2000" dirty="0"/>
              <a:t>函式傳入</a:t>
            </a:r>
            <a:r>
              <a:rPr lang="en-US" altLang="zh-TW" sz="2000" dirty="0"/>
              <a:t>3</a:t>
            </a:r>
            <a:r>
              <a:rPr lang="zh-TW" altLang="en-US" sz="2000" dirty="0"/>
              <a:t>個參數，可以回傳參數中的最大值；</a:t>
            </a:r>
            <a:r>
              <a:rPr lang="en-US" altLang="zh-TW" sz="2000" dirty="0" err="1"/>
              <a:t>get_sum</a:t>
            </a:r>
            <a:r>
              <a:rPr lang="en-US" altLang="zh-TW" sz="2000" dirty="0"/>
              <a:t>()</a:t>
            </a:r>
            <a:r>
              <a:rPr lang="zh-TW" altLang="en-US" sz="2000" dirty="0"/>
              <a:t>和</a:t>
            </a:r>
            <a:r>
              <a:rPr lang="en-US" altLang="zh-TW" sz="2000" dirty="0" err="1"/>
              <a:t>get_average</a:t>
            </a:r>
            <a:r>
              <a:rPr lang="en-US" altLang="zh-TW" sz="2000" dirty="0"/>
              <a:t>()</a:t>
            </a:r>
            <a:r>
              <a:rPr lang="zh-TW" altLang="en-US" sz="2000" dirty="0"/>
              <a:t>函式共有</a:t>
            </a:r>
            <a:r>
              <a:rPr lang="en-US" altLang="zh-TW" sz="2000" dirty="0"/>
              <a:t>4</a:t>
            </a:r>
            <a:r>
              <a:rPr lang="zh-TW" altLang="en-US" sz="2000" dirty="0"/>
              <a:t>個參數，可以算成績總分與平均值。</a:t>
            </a:r>
            <a:endParaRPr lang="en-US" altLang="zh-TW" sz="2000" dirty="0"/>
          </a:p>
          <a:p>
            <a:pPr marL="457200" indent="-457200">
              <a:lnSpc>
                <a:spcPct val="140000"/>
              </a:lnSpc>
              <a:spcBef>
                <a:spcPts val="0"/>
              </a:spcBef>
              <a:buFont typeface="+mj-lt"/>
              <a:buAutoNum type="arabicPeriod"/>
            </a:pPr>
            <a:endParaRPr lang="en-US" altLang="zh-TW" sz="2000" dirty="0"/>
          </a:p>
          <a:p>
            <a:pPr marL="457200" indent="-457200">
              <a:lnSpc>
                <a:spcPct val="140000"/>
              </a:lnSpc>
              <a:spcBef>
                <a:spcPts val="0"/>
              </a:spcBef>
              <a:buFont typeface="+mj-lt"/>
              <a:buAutoNum type="arabicPeriod"/>
            </a:pPr>
            <a:r>
              <a:rPr lang="zh-TW" altLang="en-US" sz="2000" dirty="0"/>
              <a:t>計算體脂肪</a:t>
            </a:r>
            <a:r>
              <a:rPr lang="en-US" altLang="zh-TW" sz="2000" dirty="0"/>
              <a:t>BMI</a:t>
            </a:r>
            <a:r>
              <a:rPr lang="zh-TW" altLang="en-US" sz="2000" dirty="0"/>
              <a:t>值的公式是</a:t>
            </a:r>
            <a:r>
              <a:rPr lang="en-US" altLang="zh-TW" sz="2000" dirty="0"/>
              <a:t>W/(H*H)</a:t>
            </a:r>
            <a:r>
              <a:rPr lang="zh-TW" altLang="en-US" sz="2000" dirty="0"/>
              <a:t>，</a:t>
            </a:r>
            <a:r>
              <a:rPr lang="en-US" altLang="zh-TW" sz="2000" dirty="0"/>
              <a:t>H</a:t>
            </a:r>
            <a:r>
              <a:rPr lang="zh-TW" altLang="en-US" sz="2000" dirty="0"/>
              <a:t>身高</a:t>
            </a:r>
            <a:r>
              <a:rPr lang="en-US" altLang="zh-TW" sz="2000" dirty="0"/>
              <a:t>(</a:t>
            </a:r>
            <a:r>
              <a:rPr lang="zh-TW" altLang="en-US" sz="2000" dirty="0"/>
              <a:t>公尺</a:t>
            </a:r>
            <a:r>
              <a:rPr lang="en-US" altLang="zh-TW" sz="2000" dirty="0"/>
              <a:t>)</a:t>
            </a:r>
            <a:r>
              <a:rPr lang="zh-TW" altLang="en-US" sz="2000" dirty="0"/>
              <a:t>和體重</a:t>
            </a:r>
            <a:r>
              <a:rPr lang="en-US" altLang="zh-TW" sz="2000" dirty="0"/>
              <a:t>(</a:t>
            </a:r>
            <a:r>
              <a:rPr lang="zh-TW" altLang="en-US" sz="2000" dirty="0"/>
              <a:t>公斤</a:t>
            </a:r>
            <a:r>
              <a:rPr lang="en-US" altLang="zh-TW" sz="2000" dirty="0"/>
              <a:t>)</a:t>
            </a:r>
            <a:r>
              <a:rPr lang="zh-TW" altLang="en-US" sz="2000" dirty="0"/>
              <a:t>，請建立</a:t>
            </a:r>
            <a:r>
              <a:rPr lang="en-US" altLang="zh-TW" sz="2000" dirty="0" err="1"/>
              <a:t>bmi</a:t>
            </a:r>
            <a:r>
              <a:rPr lang="en-US" altLang="zh-TW" sz="2000" dirty="0"/>
              <a:t>()</a:t>
            </a:r>
            <a:r>
              <a:rPr lang="zh-TW" altLang="en-US" sz="2000" dirty="0"/>
              <a:t>函式，計算</a:t>
            </a:r>
            <a:r>
              <a:rPr lang="en-US" altLang="zh-TW" sz="2000" dirty="0"/>
              <a:t>BMI</a:t>
            </a:r>
            <a:r>
              <a:rPr lang="zh-TW" altLang="en-US" sz="2000" dirty="0"/>
              <a:t>值，參數是身高和體重。</a:t>
            </a:r>
            <a:endParaRPr lang="en-US" altLang="zh-TW" sz="2000" dirty="0"/>
          </a:p>
          <a:p>
            <a:pPr marL="457200" indent="-457200">
              <a:lnSpc>
                <a:spcPct val="140000"/>
              </a:lnSpc>
              <a:spcBef>
                <a:spcPts val="0"/>
              </a:spcBef>
              <a:buFont typeface="+mj-lt"/>
              <a:buAutoNum type="arabicPeriod"/>
            </a:pPr>
            <a:endParaRPr lang="en-US" altLang="zh-TW" sz="2000" dirty="0"/>
          </a:p>
          <a:p>
            <a:pPr marL="457200" indent="-457200">
              <a:lnSpc>
                <a:spcPct val="140000"/>
              </a:lnSpc>
              <a:spcBef>
                <a:spcPts val="0"/>
              </a:spcBef>
              <a:buFont typeface="+mj-lt"/>
              <a:buAutoNum type="arabicPeriod"/>
            </a:pPr>
            <a:r>
              <a:rPr lang="zh-TW" altLang="en-US" sz="2000" dirty="0"/>
              <a:t>建立一個字典</a:t>
            </a:r>
            <a:r>
              <a:rPr lang="en-US" altLang="zh-TW" sz="2000" dirty="0"/>
              <a:t> {“Tom”:0,”Amy”:0,”Sam”:0}</a:t>
            </a:r>
          </a:p>
          <a:p>
            <a:pPr marL="0" indent="0">
              <a:lnSpc>
                <a:spcPct val="140000"/>
              </a:lnSpc>
              <a:spcBef>
                <a:spcPts val="0"/>
              </a:spcBef>
              <a:buNone/>
            </a:pPr>
            <a:r>
              <a:rPr lang="zh-TW" altLang="en-US" sz="2000" dirty="0"/>
              <a:t>       使用</a:t>
            </a:r>
            <a:r>
              <a:rPr lang="en-US" altLang="zh-TW" sz="2000" dirty="0"/>
              <a:t>input</a:t>
            </a:r>
            <a:r>
              <a:rPr lang="zh-TW" altLang="en-US" sz="2000" dirty="0"/>
              <a:t>去更改成績</a:t>
            </a:r>
            <a:r>
              <a:rPr lang="en-US" altLang="zh-TW" sz="2000" dirty="0"/>
              <a:t>,</a:t>
            </a:r>
            <a:r>
              <a:rPr lang="zh-TW" altLang="en-US" sz="2000" dirty="0"/>
              <a:t>輸入完後讓使用者可以輸入名字查詢分數</a:t>
            </a:r>
          </a:p>
        </p:txBody>
      </p:sp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0" y="0"/>
            <a:ext cx="2281669" cy="523220"/>
          </a:xfrm>
        </p:spPr>
        <p:txBody>
          <a:bodyPr/>
          <a:lstStyle/>
          <a:p>
            <a:r>
              <a:rPr lang="en-US" altLang="zh-TW" dirty="0"/>
              <a:t>Python</a:t>
            </a:r>
            <a:r>
              <a:rPr lang="zh-TW" altLang="en-US" dirty="0"/>
              <a:t> 作業</a:t>
            </a:r>
          </a:p>
        </p:txBody>
      </p:sp>
      <p:pic>
        <p:nvPicPr>
          <p:cNvPr id="6" name="Picture 2">
            <a:hlinkClick r:id="rId2" action="ppaction://hlinksldjump"/>
            <a:extLst>
              <a:ext uri="{FF2B5EF4-FFF2-40B4-BE49-F238E27FC236}">
                <a16:creationId xmlns:a16="http://schemas.microsoft.com/office/drawing/2014/main" id="{794B2ABF-9F8C-E4FB-089A-5E95A3B61F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91" b="99023" l="1758" r="98438">
                        <a14:foregroundMark x1="1758" y1="60547" x2="6641" y2="35156"/>
                        <a14:foregroundMark x1="76563" y1="586" x2="87695" y2="55469"/>
                        <a14:foregroundMark x1="98438" y1="391" x2="93750" y2="14258"/>
                        <a14:foregroundMark x1="49609" y1="99023" x2="52539" y2="88477"/>
                      </a14:backgroundRemoval>
                    </a14:imgEffect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9700" y="64706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>
              <a:defRPr/>
            </a:pPr>
            <a:fld id="{8E43CC5F-1AB8-4BEC-82AC-75ACFB5D3858}" type="slidenum">
              <a:rPr lang="zh-TW" altLang="en-US" smtClean="0"/>
              <a:pPr algn="ctr">
                <a:defRPr/>
              </a:pPr>
              <a:t>32</a:t>
            </a:fld>
            <a:r>
              <a:rPr lang="en-US" altLang="zh-TW" dirty="0"/>
              <a:t>/34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196268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255304DB-AD38-91E3-FB4A-B08C6763BC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TW" dirty="0"/>
          </a:p>
          <a:p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r>
              <a:rPr lang="zh-TW" altLang="en-US" dirty="0"/>
              <a:t>作業繳交 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>
                <a:hlinkClick r:id="rId2"/>
              </a:rPr>
              <a:t>611440180@o365.tku.edu.tw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繳交期限 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/>
              <a:t>10/31</a:t>
            </a:r>
            <a:r>
              <a:rPr lang="zh-TW" altLang="en-US" dirty="0"/>
              <a:t> </a:t>
            </a:r>
            <a:r>
              <a:rPr lang="en-US" altLang="zh-TW" dirty="0"/>
              <a:t>23:59</a:t>
            </a:r>
            <a:r>
              <a:rPr lang="zh-TW" altLang="en-US" dirty="0"/>
              <a:t>前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主旨 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/>
              <a:t>Python</a:t>
            </a:r>
            <a:r>
              <a:rPr lang="zh-TW" altLang="en-US" dirty="0"/>
              <a:t>作業二</a:t>
            </a:r>
            <a:r>
              <a:rPr lang="en-US" altLang="zh-TW" dirty="0"/>
              <a:t>,</a:t>
            </a:r>
            <a:r>
              <a:rPr lang="zh-TW" altLang="en-US" dirty="0"/>
              <a:t>組別</a:t>
            </a:r>
            <a:r>
              <a:rPr lang="en-US" altLang="zh-TW" dirty="0"/>
              <a:t>(</a:t>
            </a:r>
            <a:r>
              <a:rPr lang="zh-TW" altLang="en-US" dirty="0"/>
              <a:t>手臂</a:t>
            </a:r>
            <a:r>
              <a:rPr lang="en-US" altLang="zh-TW" dirty="0"/>
              <a:t>/</a:t>
            </a:r>
            <a:r>
              <a:rPr lang="zh-TW" altLang="en-US" dirty="0"/>
              <a:t>輪型</a:t>
            </a:r>
            <a:r>
              <a:rPr lang="en-US" altLang="zh-TW" dirty="0"/>
              <a:t>),</a:t>
            </a:r>
            <a:r>
              <a:rPr lang="zh-TW" altLang="en-US" dirty="0"/>
              <a:t>學號</a:t>
            </a:r>
            <a:r>
              <a:rPr lang="en-US" altLang="zh-TW" dirty="0"/>
              <a:t>,</a:t>
            </a:r>
            <a:r>
              <a:rPr lang="zh-TW" altLang="en-US" dirty="0"/>
              <a:t>姓名</a:t>
            </a:r>
            <a:r>
              <a:rPr lang="en-US" altLang="zh-TW" dirty="0"/>
              <a:t>,</a:t>
            </a:r>
            <a:r>
              <a:rPr lang="zh-TW" altLang="en-US" dirty="0"/>
              <a:t>班級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912D7A59-8CC6-1F02-EF2C-4E1C561F2A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>
              <a:defRPr/>
            </a:pPr>
            <a:fld id="{8E43CC5F-1AB8-4BEC-82AC-75ACFB5D3858}" type="slidenum">
              <a:rPr lang="zh-TW" altLang="en-US" smtClean="0"/>
              <a:pPr algn="ctr">
                <a:defRPr/>
              </a:pPr>
              <a:t>33</a:t>
            </a:fld>
            <a:r>
              <a:rPr lang="en-US" altLang="zh-TW" dirty="0"/>
              <a:t>/34</a:t>
            </a:r>
            <a:endParaRPr lang="zh-TW" altLang="en-US" dirty="0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5288C291-3915-0B96-F83C-335CDF57FA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281669" cy="523220"/>
          </a:xfrm>
        </p:spPr>
        <p:txBody>
          <a:bodyPr/>
          <a:lstStyle/>
          <a:p>
            <a:r>
              <a:rPr lang="en-US" altLang="zh-TW" dirty="0"/>
              <a:t>Python</a:t>
            </a:r>
            <a:r>
              <a:rPr lang="zh-TW" altLang="en-US" dirty="0"/>
              <a:t> 作業</a:t>
            </a:r>
          </a:p>
        </p:txBody>
      </p:sp>
    </p:spTree>
    <p:extLst>
      <p:ext uri="{BB962C8B-B14F-4D97-AF65-F5344CB8AC3E}">
        <p14:creationId xmlns:p14="http://schemas.microsoft.com/office/powerpoint/2010/main" val="10691765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84D4682C-F826-4A53-8365-F63EDD3C1B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892139" cy="523220"/>
          </a:xfrm>
        </p:spPr>
        <p:txBody>
          <a:bodyPr/>
          <a:lstStyle/>
          <a:p>
            <a:r>
              <a:rPr lang="zh-TW" altLang="en-US" sz="2800" dirty="0"/>
              <a:t>參考資料</a:t>
            </a:r>
            <a:endParaRPr lang="zh-TW" altLang="en-US" dirty="0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1F8BBF7A-1022-4102-AA7A-BE39215DE1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" y="714460"/>
            <a:ext cx="8713788" cy="5686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just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p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just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just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Ø"/>
              <a:defRPr kumimoji="1" sz="18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just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kumimoji="1" sz="18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just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p"/>
              <a:defRPr kumimoji="1" sz="18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just" rtl="0" fontAlgn="base"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p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just" rtl="0" fontAlgn="base"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p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just" rtl="0" fontAlgn="base"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p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just" rtl="0" fontAlgn="base"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p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 hangingPunct="1"/>
            <a:r>
              <a:rPr lang="en-US" altLang="zh-TW" dirty="0" err="1">
                <a:hlinkClick r:id="rId2"/>
              </a:rPr>
              <a:t>MicroPython</a:t>
            </a:r>
            <a:r>
              <a:rPr lang="zh-TW" altLang="en-US" dirty="0">
                <a:hlinkClick r:id="rId2"/>
              </a:rPr>
              <a:t>筆記</a:t>
            </a:r>
            <a:r>
              <a:rPr lang="en-US" altLang="zh-TW" dirty="0">
                <a:hlinkClick r:id="rId2"/>
              </a:rPr>
              <a:t>(03)</a:t>
            </a:r>
            <a:r>
              <a:rPr lang="zh-TW" altLang="en-US" dirty="0">
                <a:hlinkClick r:id="rId2"/>
              </a:rPr>
              <a:t>：使用</a:t>
            </a:r>
            <a:r>
              <a:rPr lang="en-US" altLang="zh-TW" dirty="0" err="1">
                <a:hlinkClick r:id="rId2"/>
              </a:rPr>
              <a:t>Thonny</a:t>
            </a:r>
            <a:r>
              <a:rPr lang="en-US" altLang="zh-TW" dirty="0">
                <a:hlinkClick r:id="rId2"/>
              </a:rPr>
              <a:t> IDE</a:t>
            </a:r>
            <a:r>
              <a:rPr lang="zh-TW" altLang="en-US" dirty="0">
                <a:hlinkClick r:id="rId2"/>
              </a:rPr>
              <a:t>在</a:t>
            </a:r>
            <a:r>
              <a:rPr lang="en-US" altLang="zh-TW" dirty="0" err="1">
                <a:hlinkClick r:id="rId2"/>
              </a:rPr>
              <a:t>NodeMCU</a:t>
            </a:r>
            <a:r>
              <a:rPr lang="en-US" altLang="zh-TW" dirty="0">
                <a:hlinkClick r:id="rId2"/>
              </a:rPr>
              <a:t>/ESP32</a:t>
            </a:r>
            <a:r>
              <a:rPr lang="zh-TW" altLang="en-US" dirty="0">
                <a:hlinkClick r:id="rId2"/>
              </a:rPr>
              <a:t>編譯</a:t>
            </a:r>
            <a:r>
              <a:rPr lang="en-US" altLang="zh-TW" dirty="0" err="1">
                <a:hlinkClick r:id="rId2"/>
              </a:rPr>
              <a:t>MicroPython</a:t>
            </a:r>
            <a:r>
              <a:rPr lang="zh-TW" altLang="en-US" dirty="0">
                <a:hlinkClick r:id="rId2"/>
              </a:rPr>
              <a:t>程式 </a:t>
            </a:r>
            <a:r>
              <a:rPr lang="en-US" altLang="zh-TW" dirty="0">
                <a:hlinkClick r:id="rId2"/>
              </a:rPr>
              <a:t>| </a:t>
            </a:r>
            <a:r>
              <a:rPr lang="zh-TW" altLang="en-US" dirty="0">
                <a:hlinkClick r:id="rId2"/>
              </a:rPr>
              <a:t>天花板隨記 </a:t>
            </a:r>
            <a:r>
              <a:rPr lang="en-US" altLang="zh-TW" dirty="0">
                <a:hlinkClick r:id="rId2"/>
              </a:rPr>
              <a:t>(atceiling.blogspot.com)</a:t>
            </a:r>
            <a:endParaRPr lang="en-US" altLang="zh-TW" dirty="0"/>
          </a:p>
          <a:p>
            <a:pPr eaLnBrk="1" hangingPunct="1"/>
            <a:r>
              <a:rPr lang="zh-TW" altLang="en-US" dirty="0">
                <a:hlinkClick r:id="rId3"/>
              </a:rPr>
              <a:t>使用</a:t>
            </a:r>
            <a:r>
              <a:rPr lang="en-US" altLang="zh-TW" dirty="0" err="1">
                <a:hlinkClick r:id="rId3"/>
              </a:rPr>
              <a:t>Thonny</a:t>
            </a:r>
            <a:r>
              <a:rPr lang="en-US" altLang="zh-TW" dirty="0">
                <a:hlinkClick r:id="rId3"/>
              </a:rPr>
              <a:t> Python IDE</a:t>
            </a:r>
            <a:r>
              <a:rPr lang="zh-TW" altLang="en-US" dirty="0">
                <a:hlinkClick r:id="rId3"/>
              </a:rPr>
              <a:t>編寫</a:t>
            </a:r>
            <a:r>
              <a:rPr lang="en-US" altLang="zh-TW" dirty="0" err="1">
                <a:hlinkClick r:id="rId3"/>
              </a:rPr>
              <a:t>MicroPython</a:t>
            </a:r>
            <a:r>
              <a:rPr lang="zh-TW" altLang="en-US" dirty="0">
                <a:hlinkClick r:id="rId3"/>
              </a:rPr>
              <a:t>程式（一）：連接開發板以及燒錄</a:t>
            </a:r>
            <a:r>
              <a:rPr lang="en-US" altLang="zh-TW" dirty="0" err="1">
                <a:hlinkClick r:id="rId3"/>
              </a:rPr>
              <a:t>MicroPython</a:t>
            </a:r>
            <a:r>
              <a:rPr lang="zh-TW" altLang="en-US" dirty="0">
                <a:hlinkClick r:id="rId3"/>
              </a:rPr>
              <a:t>韌體 </a:t>
            </a:r>
            <a:r>
              <a:rPr lang="en-US" altLang="zh-TW" dirty="0">
                <a:hlinkClick r:id="rId3"/>
              </a:rPr>
              <a:t>- </a:t>
            </a:r>
            <a:r>
              <a:rPr lang="zh-TW" altLang="en-US" dirty="0">
                <a:hlinkClick r:id="rId3"/>
              </a:rPr>
              <a:t>超圖解系列圖書 </a:t>
            </a:r>
            <a:r>
              <a:rPr lang="en-US" altLang="zh-TW" dirty="0">
                <a:hlinkClick r:id="rId3"/>
              </a:rPr>
              <a:t>(swf.com.tw)</a:t>
            </a:r>
            <a:endParaRPr lang="en-US" altLang="zh-TW" kern="0" dirty="0"/>
          </a:p>
          <a:p>
            <a:pPr marL="0" indent="0" eaLnBrk="1" hangingPunct="1">
              <a:buNone/>
            </a:pPr>
            <a:endParaRPr lang="en-US" altLang="zh-TW" kern="0" dirty="0"/>
          </a:p>
          <a:p>
            <a:pPr eaLnBrk="1" hangingPunct="1"/>
            <a:endParaRPr lang="en-US" altLang="zh-TW" kern="0" dirty="0"/>
          </a:p>
          <a:p>
            <a:pPr eaLnBrk="1" hangingPunct="1"/>
            <a:endParaRPr lang="en-US" altLang="zh-TW" kern="0" dirty="0"/>
          </a:p>
          <a:p>
            <a:pPr marL="0" indent="0" eaLnBrk="1" hangingPunct="1">
              <a:buNone/>
            </a:pPr>
            <a:endParaRPr lang="en-US" altLang="zh-TW" kern="0" dirty="0"/>
          </a:p>
          <a:p>
            <a:pPr marL="0" indent="0" eaLnBrk="1" hangingPunct="1">
              <a:buNone/>
            </a:pPr>
            <a:endParaRPr lang="en-US" altLang="zh-TW" kern="0" dirty="0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D6A7B98B-4CB0-4D40-A6FD-049D82532A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>
              <a:defRPr/>
            </a:pPr>
            <a:fld id="{8E43CC5F-1AB8-4BEC-82AC-75ACFB5D3858}" type="slidenum">
              <a:rPr lang="zh-TW" altLang="en-US" smtClean="0"/>
              <a:pPr algn="ctr">
                <a:defRPr/>
              </a:pPr>
              <a:t>34</a:t>
            </a:fld>
            <a:r>
              <a:rPr lang="en-US" altLang="zh-TW" dirty="0"/>
              <a:t>/34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852123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ctrTitle" sz="quarter"/>
          </p:nvPr>
        </p:nvSpPr>
        <p:spPr/>
        <p:txBody>
          <a:bodyPr/>
          <a:lstStyle/>
          <a:p>
            <a:r>
              <a:rPr lang="zh-TW" altLang="en-US" dirty="0"/>
              <a:t>謝 謝 指 教</a:t>
            </a:r>
          </a:p>
        </p:txBody>
      </p:sp>
      <p:pic>
        <p:nvPicPr>
          <p:cNvPr id="21507" name="圖片 6" descr="home4.bmp"/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7863" y="3429000"/>
            <a:ext cx="1922462" cy="3052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08" name="圖片 7" descr="hum7_1.bmp"/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3886200"/>
            <a:ext cx="2400300" cy="2462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09" name="Picture 6" descr="MSLmark"/>
          <p:cNvPicPr>
            <a:picLocks noChangeAspect="1" noChangeArrowheads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4343400"/>
            <a:ext cx="1784350" cy="2066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E16BF45E-87D5-059E-DBB6-FC7C6AD344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取出字元和走訪字元</a:t>
            </a:r>
            <a:endParaRPr lang="en-US" altLang="zh-TW" dirty="0"/>
          </a:p>
          <a:p>
            <a:pPr lvl="1"/>
            <a:r>
              <a:rPr lang="zh-TW" altLang="en-US" dirty="0"/>
              <a:t>取出字元：</a:t>
            </a:r>
            <a:endParaRPr lang="en-US" altLang="zh-TW" dirty="0"/>
          </a:p>
          <a:p>
            <a:pPr lvl="2"/>
            <a:r>
              <a:rPr lang="zh-TW" altLang="en-US" dirty="0"/>
              <a:t>使用</a:t>
            </a:r>
            <a:r>
              <a:rPr lang="en-US" altLang="zh-TW" dirty="0">
                <a:solidFill>
                  <a:srgbClr val="FF0000"/>
                </a:solidFill>
              </a:rPr>
              <a:t>[ ]</a:t>
            </a:r>
            <a:r>
              <a:rPr lang="zh-TW" altLang="en-US" dirty="0">
                <a:solidFill>
                  <a:srgbClr val="FF0000"/>
                </a:solidFill>
              </a:rPr>
              <a:t>索引運算子</a:t>
            </a:r>
            <a:r>
              <a:rPr lang="zh-TW" altLang="en-US" dirty="0"/>
              <a:t>，</a:t>
            </a:r>
            <a:r>
              <a:rPr lang="zh-TW" altLang="en-US" dirty="0">
                <a:solidFill>
                  <a:srgbClr val="FF0000"/>
                </a:solidFill>
              </a:rPr>
              <a:t>索引值從</a:t>
            </a:r>
            <a:r>
              <a:rPr lang="en-US" altLang="zh-TW" dirty="0">
                <a:solidFill>
                  <a:srgbClr val="FF0000"/>
                </a:solidFill>
              </a:rPr>
              <a:t>0</a:t>
            </a:r>
            <a:r>
              <a:rPr lang="zh-TW" altLang="en-US" dirty="0">
                <a:solidFill>
                  <a:srgbClr val="FF0000"/>
                </a:solidFill>
              </a:rPr>
              <a:t>開始</a:t>
            </a:r>
            <a:r>
              <a:rPr lang="zh-TW" altLang="en-US" dirty="0"/>
              <a:t>，也可以是負值</a:t>
            </a:r>
            <a:r>
              <a:rPr lang="en-US" altLang="zh-TW" dirty="0"/>
              <a:t>(</a:t>
            </a:r>
            <a:r>
              <a:rPr lang="zh-TW" altLang="en-US" dirty="0"/>
              <a:t>倒著計數</a:t>
            </a:r>
            <a:r>
              <a:rPr lang="en-US" altLang="zh-TW" dirty="0"/>
              <a:t>)</a:t>
            </a:r>
          </a:p>
          <a:p>
            <a:pPr lvl="2"/>
            <a:r>
              <a:rPr lang="zh-TW" altLang="en-US" dirty="0"/>
              <a:t>範例：</a:t>
            </a:r>
            <a:endParaRPr lang="en-US" altLang="zh-TW" dirty="0"/>
          </a:p>
          <a:p>
            <a:pPr lvl="2"/>
            <a:endParaRPr lang="en-US" altLang="zh-TW" dirty="0"/>
          </a:p>
          <a:p>
            <a:pPr lvl="2"/>
            <a:endParaRPr lang="en-US" altLang="zh-TW" dirty="0"/>
          </a:p>
          <a:p>
            <a:pPr lvl="2"/>
            <a:endParaRPr lang="en-US" altLang="zh-TW" dirty="0"/>
          </a:p>
          <a:p>
            <a:pPr lvl="2"/>
            <a:endParaRPr lang="en-US" altLang="zh-TW" dirty="0"/>
          </a:p>
          <a:p>
            <a:pPr lvl="1"/>
            <a:r>
              <a:rPr lang="zh-TW" altLang="en-US" dirty="0"/>
              <a:t>走訪字元</a:t>
            </a:r>
            <a:endParaRPr lang="en-US" altLang="zh-TW" dirty="0"/>
          </a:p>
          <a:p>
            <a:pPr lvl="2"/>
            <a:r>
              <a:rPr lang="zh-TW" altLang="en-US" dirty="0"/>
              <a:t>字串是一序列的</a:t>
            </a:r>
            <a:r>
              <a:rPr lang="en-US" altLang="zh-TW" dirty="0"/>
              <a:t>Unicode</a:t>
            </a:r>
            <a:r>
              <a:rPr lang="zh-TW" altLang="en-US" dirty="0"/>
              <a:t>字元，可以使用</a:t>
            </a:r>
            <a:r>
              <a:rPr lang="en-US" altLang="zh-TW" dirty="0"/>
              <a:t>for</a:t>
            </a:r>
            <a:r>
              <a:rPr lang="zh-TW" altLang="en-US" dirty="0"/>
              <a:t>迴圈走訪</a:t>
            </a:r>
            <a:r>
              <a:rPr lang="en-US" altLang="zh-TW" dirty="0"/>
              <a:t>/</a:t>
            </a:r>
            <a:r>
              <a:rPr lang="zh-TW" altLang="en-US" dirty="0">
                <a:solidFill>
                  <a:srgbClr val="FF0000"/>
                </a:solidFill>
              </a:rPr>
              <a:t>迭代</a:t>
            </a:r>
            <a:r>
              <a:rPr lang="zh-TW" altLang="en-US" dirty="0"/>
              <a:t>顯示每個字元</a:t>
            </a:r>
            <a:endParaRPr lang="en-US" altLang="zh-TW" dirty="0"/>
          </a:p>
          <a:p>
            <a:pPr lvl="2"/>
            <a:r>
              <a:rPr lang="zh-TW" altLang="en-US" dirty="0"/>
              <a:t>迭代</a:t>
            </a:r>
            <a:r>
              <a:rPr lang="en-US" altLang="zh-TW" dirty="0"/>
              <a:t>(Iteration)</a:t>
            </a:r>
          </a:p>
          <a:p>
            <a:pPr lvl="2"/>
            <a:r>
              <a:rPr lang="zh-TW" altLang="en-US" dirty="0"/>
              <a:t>範例：</a:t>
            </a:r>
            <a:endParaRPr lang="en-US" altLang="zh-TW" dirty="0"/>
          </a:p>
          <a:p>
            <a:pPr lvl="2"/>
            <a:endParaRPr lang="en-US" altLang="zh-TW" dirty="0"/>
          </a:p>
          <a:p>
            <a:pPr lvl="2"/>
            <a:endParaRPr lang="en-US" altLang="zh-TW" dirty="0"/>
          </a:p>
          <a:p>
            <a:pPr lvl="2"/>
            <a:endParaRPr lang="en-US" altLang="zh-TW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0806C742-2717-A5F0-F54A-05F129669A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>
              <a:defRPr/>
            </a:pPr>
            <a:fld id="{8E43CC5F-1AB8-4BEC-82AC-75ACFB5D3858}" type="slidenum">
              <a:rPr lang="zh-TW" altLang="en-US" smtClean="0"/>
              <a:pPr algn="ctr">
                <a:defRPr/>
              </a:pPr>
              <a:t>3</a:t>
            </a:fld>
            <a:r>
              <a:rPr lang="en-US" altLang="zh-TW" dirty="0"/>
              <a:t>/34</a:t>
            </a:r>
            <a:endParaRPr lang="zh-TW" altLang="en-US" dirty="0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D96F1D5E-6E84-E98D-A0AB-9C3C7DB8C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5954149" cy="523220"/>
          </a:xfrm>
        </p:spPr>
        <p:txBody>
          <a:bodyPr/>
          <a:lstStyle/>
          <a:p>
            <a:r>
              <a:rPr lang="zh-TW" altLang="en-US" kern="0" dirty="0"/>
              <a:t>字串與容器型別</a:t>
            </a:r>
            <a:r>
              <a:rPr lang="en-US" altLang="zh-TW" dirty="0"/>
              <a:t>—</a:t>
            </a:r>
            <a:r>
              <a:rPr lang="zh-TW" altLang="en-US" dirty="0"/>
              <a:t>字串 </a:t>
            </a:r>
            <a:r>
              <a:rPr lang="en-US" altLang="zh-TW" dirty="0"/>
              <a:t>(String)(2/5)</a:t>
            </a:r>
            <a:endParaRPr lang="zh-TW" altLang="en-US" dirty="0"/>
          </a:p>
        </p:txBody>
      </p:sp>
      <p:pic>
        <p:nvPicPr>
          <p:cNvPr id="5" name="Picture 2">
            <a:hlinkClick r:id="rId2" action="ppaction://hlinksldjump"/>
            <a:extLst>
              <a:ext uri="{FF2B5EF4-FFF2-40B4-BE49-F238E27FC236}">
                <a16:creationId xmlns:a16="http://schemas.microsoft.com/office/drawing/2014/main" id="{92009F8D-3821-95E6-D21A-406EA4CE2D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91" b="99023" l="1758" r="98438">
                        <a14:foregroundMark x1="1758" y1="60547" x2="6641" y2="35156"/>
                        <a14:foregroundMark x1="76563" y1="586" x2="87695" y2="55469"/>
                        <a14:foregroundMark x1="98438" y1="391" x2="93750" y2="14258"/>
                        <a14:foregroundMark x1="49609" y1="99023" x2="52539" y2="88477"/>
                      </a14:backgroundRemoval>
                    </a14:imgEffect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9700" y="64706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832DBF03-926C-1B8E-139B-E72AD216EDF5}"/>
              </a:ext>
            </a:extLst>
          </p:cNvPr>
          <p:cNvSpPr txBox="1"/>
          <p:nvPr/>
        </p:nvSpPr>
        <p:spPr>
          <a:xfrm>
            <a:off x="2590800" y="1956566"/>
            <a:ext cx="3294776" cy="147732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name = </a:t>
            </a:r>
            <a:r>
              <a:rPr lang="en-US" altLang="zh-TW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zh-TW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上雯 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Sherry"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TW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(name[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</a:t>
            </a:r>
          </a:p>
          <a:p>
            <a:r>
              <a:rPr lang="en-US" altLang="zh-TW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(name[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</a:t>
            </a:r>
          </a:p>
          <a:p>
            <a:r>
              <a:rPr lang="en-US" altLang="zh-TW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(name[-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</a:t>
            </a:r>
          </a:p>
          <a:p>
            <a:r>
              <a:rPr lang="en-US" altLang="zh-TW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(name[-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839386C0-0034-010D-EBD6-1E29B7FFCF88}"/>
              </a:ext>
            </a:extLst>
          </p:cNvPr>
          <p:cNvSpPr txBox="1"/>
          <p:nvPr/>
        </p:nvSpPr>
        <p:spPr>
          <a:xfrm>
            <a:off x="2590800" y="4572000"/>
            <a:ext cx="3294776" cy="92333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str1 = 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"Python</a:t>
            </a:r>
            <a:r>
              <a:rPr lang="zh-TW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程式設計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endParaRPr lang="zh-TW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ch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str1:</a:t>
            </a: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ch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2978042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E16BF45E-87D5-059E-DBB6-FC7C6AD344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字串函式與方法</a:t>
            </a:r>
            <a:endParaRPr lang="en-US" altLang="zh-TW" dirty="0"/>
          </a:p>
          <a:p>
            <a:pPr lvl="1"/>
            <a:r>
              <a:rPr lang="en-US" altLang="zh-TW" dirty="0"/>
              <a:t>Python</a:t>
            </a:r>
            <a:r>
              <a:rPr lang="zh-TW" altLang="en-US" dirty="0"/>
              <a:t>內建字元和字串處理的函式，使用時於物件變數加上「</a:t>
            </a:r>
            <a:r>
              <a:rPr lang="en-US" altLang="zh-TW" dirty="0">
                <a:solidFill>
                  <a:srgbClr val="FF0000"/>
                </a:solidFill>
              </a:rPr>
              <a:t>.</a:t>
            </a:r>
            <a:r>
              <a:rPr lang="zh-TW" altLang="en-US" dirty="0"/>
              <a:t>」</a:t>
            </a:r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r>
              <a:rPr lang="zh-TW" altLang="en-US" dirty="0"/>
              <a:t>字元函式</a:t>
            </a:r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r>
              <a:rPr lang="zh-TW" altLang="en-US" dirty="0"/>
              <a:t>字串函式</a:t>
            </a:r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r>
              <a:rPr lang="zh-TW" altLang="en-US" dirty="0"/>
              <a:t>檢查字串內容方法</a:t>
            </a:r>
            <a:endParaRPr lang="en-US" altLang="zh-TW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0806C742-2717-A5F0-F54A-05F129669A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>
              <a:defRPr/>
            </a:pPr>
            <a:fld id="{8E43CC5F-1AB8-4BEC-82AC-75ACFB5D3858}" type="slidenum">
              <a:rPr lang="zh-TW" altLang="en-US" smtClean="0"/>
              <a:pPr algn="ctr">
                <a:defRPr/>
              </a:pPr>
              <a:t>4</a:t>
            </a:fld>
            <a:r>
              <a:rPr lang="en-US" altLang="zh-TW" dirty="0"/>
              <a:t>/34</a:t>
            </a:r>
            <a:endParaRPr lang="zh-TW" altLang="en-US" dirty="0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D96F1D5E-6E84-E98D-A0AB-9C3C7DB8C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5954149" cy="523220"/>
          </a:xfrm>
        </p:spPr>
        <p:txBody>
          <a:bodyPr/>
          <a:lstStyle/>
          <a:p>
            <a:r>
              <a:rPr lang="zh-TW" altLang="en-US" kern="0" dirty="0"/>
              <a:t>字串與容器型別</a:t>
            </a:r>
            <a:r>
              <a:rPr lang="en-US" altLang="zh-TW" dirty="0"/>
              <a:t>—</a:t>
            </a:r>
            <a:r>
              <a:rPr lang="zh-TW" altLang="en-US" dirty="0"/>
              <a:t>字串 </a:t>
            </a:r>
            <a:r>
              <a:rPr lang="en-US" altLang="zh-TW" dirty="0"/>
              <a:t>(String)(3/5)</a:t>
            </a:r>
            <a:endParaRPr lang="zh-TW" altLang="en-US" dirty="0"/>
          </a:p>
        </p:txBody>
      </p:sp>
      <p:pic>
        <p:nvPicPr>
          <p:cNvPr id="5" name="Picture 2">
            <a:hlinkClick r:id="rId2" action="ppaction://hlinksldjump"/>
            <a:extLst>
              <a:ext uri="{FF2B5EF4-FFF2-40B4-BE49-F238E27FC236}">
                <a16:creationId xmlns:a16="http://schemas.microsoft.com/office/drawing/2014/main" id="{92009F8D-3821-95E6-D21A-406EA4CE2D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91" b="99023" l="1758" r="98438">
                        <a14:foregroundMark x1="1758" y1="60547" x2="6641" y2="35156"/>
                        <a14:foregroundMark x1="76563" y1="586" x2="87695" y2="55469"/>
                        <a14:foregroundMark x1="98438" y1="391" x2="93750" y2="14258"/>
                        <a14:foregroundMark x1="49609" y1="99023" x2="52539" y2="88477"/>
                      </a14:backgroundRemoval>
                    </a14:imgEffect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9700" y="64706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624C0AB1-B684-2795-7B92-8738DA9B5D4A}"/>
              </a:ext>
            </a:extLst>
          </p:cNvPr>
          <p:cNvSpPr txBox="1"/>
          <p:nvPr/>
        </p:nvSpPr>
        <p:spPr>
          <a:xfrm>
            <a:off x="3200400" y="1487269"/>
            <a:ext cx="3218576" cy="6463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zh-TW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(str1.islower())</a:t>
            </a:r>
          </a:p>
          <a:p>
            <a:r>
              <a:rPr lang="en-US" altLang="zh-TW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"2000"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.isdigit())</a:t>
            </a: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F9EBCB25-6F35-A619-F2FF-96205080039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046" b="76287"/>
          <a:stretch/>
        </p:blipFill>
        <p:spPr>
          <a:xfrm>
            <a:off x="2133601" y="2133600"/>
            <a:ext cx="5029200" cy="966029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8D3B20E6-F9A6-DD03-9116-CA4BCA613BF8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2602" b="42954"/>
          <a:stretch/>
        </p:blipFill>
        <p:spPr>
          <a:xfrm>
            <a:off x="2226655" y="3063553"/>
            <a:ext cx="4783744" cy="1347692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80082979-6A70-AEE0-7A95-AC4E7683AC2B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6954" b="1434"/>
          <a:stretch/>
        </p:blipFill>
        <p:spPr>
          <a:xfrm>
            <a:off x="38100" y="4866216"/>
            <a:ext cx="5029200" cy="1832291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2D1680D2-8A3D-2108-CCB4-DD3C1BC858CD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9692" b="85556"/>
          <a:stretch/>
        </p:blipFill>
        <p:spPr>
          <a:xfrm>
            <a:off x="5067300" y="5153172"/>
            <a:ext cx="3984704" cy="853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7499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E16BF45E-87D5-059E-DBB6-FC7C6AD344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字串函式與方法</a:t>
            </a:r>
            <a:endParaRPr lang="en-US" altLang="zh-TW" dirty="0"/>
          </a:p>
          <a:p>
            <a:pPr lvl="1"/>
            <a:r>
              <a:rPr lang="zh-TW" altLang="en-US" dirty="0"/>
              <a:t>搜尋子字串方法</a:t>
            </a:r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r>
              <a:rPr lang="zh-TW" altLang="en-US" dirty="0"/>
              <a:t>轉換字串內容的方法</a:t>
            </a:r>
            <a:endParaRPr lang="en-US" altLang="zh-TW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0806C742-2717-A5F0-F54A-05F129669A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>
              <a:defRPr/>
            </a:pPr>
            <a:fld id="{8E43CC5F-1AB8-4BEC-82AC-75ACFB5D3858}" type="slidenum">
              <a:rPr lang="zh-TW" altLang="en-US" smtClean="0"/>
              <a:pPr algn="ctr">
                <a:defRPr/>
              </a:pPr>
              <a:t>5</a:t>
            </a:fld>
            <a:r>
              <a:rPr lang="en-US" altLang="zh-TW" dirty="0"/>
              <a:t>/34</a:t>
            </a:r>
            <a:endParaRPr lang="zh-TW" altLang="en-US" dirty="0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D96F1D5E-6E84-E98D-A0AB-9C3C7DB8C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5954149" cy="523220"/>
          </a:xfrm>
        </p:spPr>
        <p:txBody>
          <a:bodyPr/>
          <a:lstStyle/>
          <a:p>
            <a:r>
              <a:rPr lang="zh-TW" altLang="en-US" kern="0" dirty="0"/>
              <a:t>字串與容器型別</a:t>
            </a:r>
            <a:r>
              <a:rPr lang="en-US" altLang="zh-TW" dirty="0"/>
              <a:t>—</a:t>
            </a:r>
            <a:r>
              <a:rPr lang="zh-TW" altLang="en-US" dirty="0"/>
              <a:t>字串 </a:t>
            </a:r>
            <a:r>
              <a:rPr lang="en-US" altLang="zh-TW" dirty="0"/>
              <a:t>(String)(4/5)</a:t>
            </a:r>
            <a:endParaRPr lang="zh-TW" altLang="en-US" dirty="0"/>
          </a:p>
        </p:txBody>
      </p:sp>
      <p:pic>
        <p:nvPicPr>
          <p:cNvPr id="5" name="Picture 2">
            <a:hlinkClick r:id="rId2" action="ppaction://hlinksldjump"/>
            <a:extLst>
              <a:ext uri="{FF2B5EF4-FFF2-40B4-BE49-F238E27FC236}">
                <a16:creationId xmlns:a16="http://schemas.microsoft.com/office/drawing/2014/main" id="{92009F8D-3821-95E6-D21A-406EA4CE2D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91" b="99023" l="1758" r="98438">
                        <a14:foregroundMark x1="1758" y1="60547" x2="6641" y2="35156"/>
                        <a14:foregroundMark x1="76563" y1="586" x2="87695" y2="55469"/>
                        <a14:foregroundMark x1="98438" y1="391" x2="93750" y2="14258"/>
                        <a14:foregroundMark x1="49609" y1="99023" x2="52539" y2="88477"/>
                      </a14:backgroundRemoval>
                    </a14:imgEffect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9700" y="64706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1226CCE4-63E5-E455-C6CA-52307E3D93C7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3333" b="2293"/>
          <a:stretch/>
        </p:blipFill>
        <p:spPr>
          <a:xfrm>
            <a:off x="3414340" y="3322920"/>
            <a:ext cx="5120060" cy="3043169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F0E17C60-AED9-96C2-424F-B48C48590845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5339" b="49955"/>
          <a:stretch/>
        </p:blipFill>
        <p:spPr>
          <a:xfrm>
            <a:off x="3414340" y="762000"/>
            <a:ext cx="5120060" cy="2380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4587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E9F2CDC9-965E-C986-77F4-58DB5DAE73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跳脫序列</a:t>
            </a:r>
          </a:p>
          <a:p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4D87E9FD-5287-86F8-5E44-8C92C5920C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>
              <a:defRPr/>
            </a:pPr>
            <a:fld id="{8E43CC5F-1AB8-4BEC-82AC-75ACFB5D3858}" type="slidenum">
              <a:rPr lang="zh-TW" altLang="en-US" smtClean="0"/>
              <a:pPr algn="ctr">
                <a:defRPr/>
              </a:pPr>
              <a:t>6</a:t>
            </a:fld>
            <a:r>
              <a:rPr lang="en-US" altLang="zh-TW" dirty="0"/>
              <a:t>/34</a:t>
            </a:r>
            <a:endParaRPr lang="zh-TW" altLang="en-US" dirty="0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B2630072-C63B-48EA-BDB8-081F178B66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5954149" cy="523220"/>
          </a:xfrm>
        </p:spPr>
        <p:txBody>
          <a:bodyPr/>
          <a:lstStyle/>
          <a:p>
            <a:r>
              <a:rPr lang="zh-TW" altLang="en-US" kern="0" dirty="0"/>
              <a:t>字串與容器型別</a:t>
            </a:r>
            <a:r>
              <a:rPr lang="en-US" altLang="zh-TW" dirty="0"/>
              <a:t>—</a:t>
            </a:r>
            <a:r>
              <a:rPr lang="zh-TW" altLang="en-US" dirty="0"/>
              <a:t>字串 </a:t>
            </a:r>
            <a:r>
              <a:rPr lang="en-US" altLang="zh-TW" dirty="0"/>
              <a:t>(String)(5/5)</a:t>
            </a:r>
            <a:endParaRPr lang="zh-TW" altLang="en-US" dirty="0"/>
          </a:p>
        </p:txBody>
      </p:sp>
      <p:graphicFrame>
        <p:nvGraphicFramePr>
          <p:cNvPr id="5" name="Google Shape;560;p20">
            <a:extLst>
              <a:ext uri="{FF2B5EF4-FFF2-40B4-BE49-F238E27FC236}">
                <a16:creationId xmlns:a16="http://schemas.microsoft.com/office/drawing/2014/main" id="{61A4A0F5-FE9A-37E3-BCE9-B661A807D22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05271945"/>
              </p:ext>
            </p:extLst>
          </p:nvPr>
        </p:nvGraphicFramePr>
        <p:xfrm>
          <a:off x="1524000" y="1548710"/>
          <a:ext cx="6096000" cy="405903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跳脫序列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b="0" i="0" u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意義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b="0" i="0" u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\\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b="0" i="0" u="none" strike="noStrike">
                          <a:solidFill>
                            <a:srgbClr val="FF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反斜線符號(\)</a:t>
                      </a:r>
                      <a:endParaRPr sz="18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b="0" i="0" u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\'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b="0" i="0" u="none" strike="noStrike">
                          <a:solidFill>
                            <a:srgbClr val="FF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單引號(')</a:t>
                      </a:r>
                      <a:endParaRPr sz="18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b="0" i="0" u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\"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b="0" i="0" u="none" strike="noStrike">
                          <a:solidFill>
                            <a:srgbClr val="FF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雙引號(")</a:t>
                      </a:r>
                      <a:endParaRPr sz="18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b="0" i="0" u="none" strike="noStrike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\a</a:t>
                      </a:r>
                      <a:endParaRPr sz="1800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b="0" i="0" u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響鈴符號(BEL)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b="0" i="0" u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\b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b="0" i="0" u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空格符號(BS)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b="0" i="0" u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\f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b="0" i="0" u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換頁符號(FF)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828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b="0" i="0" u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\n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b="0" i="0" u="none" strike="noStrike">
                          <a:solidFill>
                            <a:srgbClr val="FF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換行符號(LF)</a:t>
                      </a:r>
                      <a:endParaRPr sz="18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181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b="0" i="0" u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\r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b="0" i="0" u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返回符號(CR)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476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b="0" i="0" u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\t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b="0" i="0" u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水平縮排符號(TAB)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828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b="0" i="0" u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\v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b="0" i="0" u="none" strike="noStrike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垂直跳格符號(VT)</a:t>
                      </a:r>
                      <a:endParaRPr sz="1800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721804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E16BF45E-87D5-059E-DBB6-FC7C6AD344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串列 </a:t>
            </a:r>
            <a:r>
              <a:rPr lang="en-US" altLang="zh-TW" dirty="0"/>
              <a:t>(List)</a:t>
            </a:r>
          </a:p>
          <a:p>
            <a:pPr lvl="1"/>
            <a:r>
              <a:rPr lang="zh-TW" altLang="en-US" dirty="0"/>
              <a:t>其他程式語言的</a:t>
            </a:r>
            <a:r>
              <a:rPr lang="zh-TW" altLang="en-US" dirty="0">
                <a:solidFill>
                  <a:srgbClr val="FF0000"/>
                </a:solidFill>
              </a:rPr>
              <a:t>陣列</a:t>
            </a:r>
            <a:r>
              <a:rPr lang="en-US" altLang="zh-TW" dirty="0">
                <a:solidFill>
                  <a:srgbClr val="FF0000"/>
                </a:solidFill>
              </a:rPr>
              <a:t>(Array)</a:t>
            </a:r>
          </a:p>
          <a:p>
            <a:pPr lvl="1"/>
            <a:r>
              <a:rPr lang="zh-TW" altLang="en-US" dirty="0">
                <a:solidFill>
                  <a:srgbClr val="FF0000"/>
                </a:solidFill>
              </a:rPr>
              <a:t>允許更改內容</a:t>
            </a:r>
            <a:r>
              <a:rPr lang="zh-TW" altLang="en-US" dirty="0"/>
              <a:t>的資料型別，可以新增、刪除、插入和更改串列的項目</a:t>
            </a:r>
            <a:endParaRPr lang="en-US" altLang="zh-TW" dirty="0"/>
          </a:p>
          <a:p>
            <a:pPr lvl="1"/>
            <a:endParaRPr lang="en-US" altLang="zh-TW" sz="1200" dirty="0"/>
          </a:p>
          <a:p>
            <a:r>
              <a:rPr lang="zh-TW" altLang="en-US" dirty="0"/>
              <a:t>建立串列</a:t>
            </a:r>
            <a:endParaRPr lang="en-US" altLang="zh-TW" dirty="0"/>
          </a:p>
          <a:p>
            <a:pPr lvl="1"/>
            <a:r>
              <a:rPr lang="zh-TW" altLang="en-US" dirty="0"/>
              <a:t>串列使用</a:t>
            </a:r>
            <a:r>
              <a:rPr lang="zh-TW" altLang="en-US" dirty="0">
                <a:solidFill>
                  <a:srgbClr val="FF0000"/>
                </a:solidFill>
              </a:rPr>
              <a:t>方括號</a:t>
            </a:r>
            <a:r>
              <a:rPr lang="en-US" altLang="zh-TW" dirty="0">
                <a:solidFill>
                  <a:srgbClr val="FF0000"/>
                </a:solidFill>
              </a:rPr>
              <a:t>([])</a:t>
            </a:r>
            <a:r>
              <a:rPr lang="zh-TW" altLang="en-US" dirty="0"/>
              <a:t>括起多個項目，每個項目</a:t>
            </a:r>
            <a:r>
              <a:rPr lang="en-US" altLang="zh-TW" dirty="0"/>
              <a:t>(Item)</a:t>
            </a:r>
            <a:r>
              <a:rPr lang="zh-TW" altLang="en-US" dirty="0"/>
              <a:t>用</a:t>
            </a:r>
            <a:r>
              <a:rPr lang="zh-TW" altLang="en-US" dirty="0">
                <a:solidFill>
                  <a:srgbClr val="FF0000"/>
                </a:solidFill>
              </a:rPr>
              <a:t>逗號</a:t>
            </a:r>
            <a:r>
              <a:rPr lang="en-US" altLang="zh-TW" dirty="0">
                <a:solidFill>
                  <a:srgbClr val="FF0000"/>
                </a:solidFill>
              </a:rPr>
              <a:t>(,)</a:t>
            </a:r>
            <a:r>
              <a:rPr lang="zh-TW" altLang="en-US" dirty="0"/>
              <a:t>分隔</a:t>
            </a:r>
            <a:endParaRPr lang="en-US" altLang="zh-TW" dirty="0"/>
          </a:p>
          <a:p>
            <a:pPr lvl="1"/>
            <a:r>
              <a:rPr lang="zh-TW" altLang="en-US" dirty="0"/>
              <a:t>可以是</a:t>
            </a:r>
            <a:r>
              <a:rPr lang="zh-TW" altLang="en-US" u="sng" dirty="0"/>
              <a:t>相同</a:t>
            </a:r>
            <a:r>
              <a:rPr lang="zh-TW" altLang="en-US" dirty="0"/>
              <a:t>或</a:t>
            </a:r>
            <a:r>
              <a:rPr lang="zh-TW" altLang="en-US" u="sng" dirty="0"/>
              <a:t>不同</a:t>
            </a:r>
            <a:r>
              <a:rPr lang="zh-TW" altLang="en-US" dirty="0"/>
              <a:t>的資料型別</a:t>
            </a:r>
            <a:endParaRPr lang="en-US" altLang="zh-TW" dirty="0"/>
          </a:p>
          <a:p>
            <a:pPr lvl="1"/>
            <a:r>
              <a:rPr lang="zh-TW" altLang="en-US" dirty="0"/>
              <a:t>建立方法</a:t>
            </a:r>
            <a:r>
              <a:rPr lang="zh-TW" altLang="en-US" dirty="0">
                <a:sym typeface="Wingdings" panose="05000000000000000000" pitchFamily="2" charset="2"/>
              </a:rPr>
              <a:t>：</a:t>
            </a:r>
            <a:r>
              <a:rPr lang="zh-TW" altLang="en-US" dirty="0"/>
              <a:t> </a:t>
            </a:r>
            <a:r>
              <a:rPr lang="en-US" altLang="zh-TW" dirty="0">
                <a:sym typeface="Wingdings" panose="05000000000000000000" pitchFamily="2" charset="2"/>
              </a:rPr>
              <a:t>(1) </a:t>
            </a:r>
            <a:r>
              <a:rPr lang="zh-TW" altLang="en-US" dirty="0">
                <a:sym typeface="Wingdings" panose="05000000000000000000" pitchFamily="2" charset="2"/>
              </a:rPr>
              <a:t>使用</a:t>
            </a:r>
            <a:r>
              <a:rPr lang="zh-TW" altLang="en-US" dirty="0">
                <a:solidFill>
                  <a:srgbClr val="00B0F0"/>
                </a:solidFill>
                <a:sym typeface="Wingdings" panose="05000000000000000000" pitchFamily="2" charset="2"/>
              </a:rPr>
              <a:t>指定敘述</a:t>
            </a:r>
            <a:r>
              <a:rPr lang="zh-TW" altLang="en-US" dirty="0">
                <a:sym typeface="Wingdings" panose="05000000000000000000" pitchFamily="2" charset="2"/>
              </a:rPr>
              <a:t>；</a:t>
            </a:r>
            <a:r>
              <a:rPr lang="en-US" altLang="zh-TW" dirty="0">
                <a:sym typeface="Wingdings" panose="05000000000000000000" pitchFamily="2" charset="2"/>
              </a:rPr>
              <a:t>(2) </a:t>
            </a:r>
            <a:r>
              <a:rPr lang="zh-TW" altLang="en-US" dirty="0">
                <a:sym typeface="Wingdings" panose="05000000000000000000" pitchFamily="2" charset="2"/>
              </a:rPr>
              <a:t>使用</a:t>
            </a:r>
            <a:r>
              <a:rPr lang="en-US" altLang="zh-TW" dirty="0">
                <a:solidFill>
                  <a:srgbClr val="00B0F0"/>
                </a:solidFill>
                <a:sym typeface="Wingdings" panose="05000000000000000000" pitchFamily="2" charset="2"/>
              </a:rPr>
              <a:t>list()</a:t>
            </a:r>
          </a:p>
          <a:p>
            <a:endParaRPr lang="en-US" altLang="zh-TW" dirty="0"/>
          </a:p>
          <a:p>
            <a:endParaRPr lang="en-US" altLang="zh-TW" dirty="0"/>
          </a:p>
          <a:p>
            <a:pPr marL="0" indent="0">
              <a:buNone/>
            </a:pPr>
            <a:endParaRPr lang="en-US" altLang="zh-TW" sz="1800" dirty="0"/>
          </a:p>
          <a:p>
            <a:r>
              <a:rPr lang="zh-TW" altLang="en-US" dirty="0"/>
              <a:t>輸出串列</a:t>
            </a:r>
            <a:endParaRPr lang="en-US" altLang="zh-TW" dirty="0"/>
          </a:p>
          <a:p>
            <a:pPr lvl="1"/>
            <a:r>
              <a:rPr lang="zh-TW" altLang="en-US" dirty="0"/>
              <a:t>使用</a:t>
            </a:r>
            <a:r>
              <a:rPr lang="en-US" altLang="zh-TW" dirty="0">
                <a:solidFill>
                  <a:srgbClr val="FF0000"/>
                </a:solidFill>
              </a:rPr>
              <a:t>print()</a:t>
            </a:r>
            <a:r>
              <a:rPr lang="zh-TW" altLang="en-US" dirty="0"/>
              <a:t>函式輸出內容</a:t>
            </a:r>
            <a:endParaRPr lang="en-US" altLang="zh-TW" dirty="0"/>
          </a:p>
          <a:p>
            <a:pPr lvl="1"/>
            <a:endParaRPr lang="en-US" altLang="zh-TW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0806C742-2717-A5F0-F54A-05F129669A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>
              <a:defRPr/>
            </a:pPr>
            <a:fld id="{8E43CC5F-1AB8-4BEC-82AC-75ACFB5D3858}" type="slidenum">
              <a:rPr lang="zh-TW" altLang="en-US" smtClean="0"/>
              <a:pPr algn="ctr">
                <a:defRPr/>
              </a:pPr>
              <a:t>7</a:t>
            </a:fld>
            <a:r>
              <a:rPr lang="en-US" altLang="zh-TW" dirty="0"/>
              <a:t>/34</a:t>
            </a:r>
            <a:endParaRPr lang="zh-TW" altLang="en-US" dirty="0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D96F1D5E-6E84-E98D-A0AB-9C3C7DB8C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5723316" cy="523220"/>
          </a:xfrm>
        </p:spPr>
        <p:txBody>
          <a:bodyPr/>
          <a:lstStyle/>
          <a:p>
            <a:r>
              <a:rPr lang="zh-TW" altLang="en-US" kern="0" dirty="0"/>
              <a:t>字串與容器型別</a:t>
            </a:r>
            <a:r>
              <a:rPr lang="en-US" altLang="zh-TW" dirty="0"/>
              <a:t>—</a:t>
            </a:r>
            <a:r>
              <a:rPr lang="zh-TW" altLang="en-US" dirty="0"/>
              <a:t>串列 </a:t>
            </a:r>
            <a:r>
              <a:rPr lang="en-US" altLang="zh-TW" dirty="0"/>
              <a:t>(List)</a:t>
            </a:r>
            <a:r>
              <a:rPr lang="zh-TW" altLang="en-US" dirty="0"/>
              <a:t> </a:t>
            </a:r>
            <a:r>
              <a:rPr lang="en-US" altLang="zh-TW" dirty="0"/>
              <a:t>(1/5)</a:t>
            </a:r>
            <a:endParaRPr lang="zh-TW" altLang="en-US" dirty="0"/>
          </a:p>
        </p:txBody>
      </p:sp>
      <p:pic>
        <p:nvPicPr>
          <p:cNvPr id="5" name="Picture 2">
            <a:hlinkClick r:id="rId2" action="ppaction://hlinksldjump"/>
            <a:extLst>
              <a:ext uri="{FF2B5EF4-FFF2-40B4-BE49-F238E27FC236}">
                <a16:creationId xmlns:a16="http://schemas.microsoft.com/office/drawing/2014/main" id="{F39B678A-0A7A-F9CB-2BF1-BAEDC98BCF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91" b="99023" l="1758" r="98438">
                        <a14:foregroundMark x1="1758" y1="60547" x2="6641" y2="35156"/>
                        <a14:foregroundMark x1="76563" y1="586" x2="87695" y2="55469"/>
                        <a14:foregroundMark x1="98438" y1="391" x2="93750" y2="14258"/>
                        <a14:foregroundMark x1="49609" y1="99023" x2="52539" y2="88477"/>
                      </a14:backgroundRemoval>
                    </a14:imgEffect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9700" y="64706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/>
          <p:cNvSpPr/>
          <p:nvPr/>
        </p:nvSpPr>
        <p:spPr>
          <a:xfrm>
            <a:off x="2295698" y="3619142"/>
            <a:ext cx="6203700" cy="147732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rgbClr val="ABB2BF"/>
                </a:solidFill>
                <a:latin typeface="Consolas" panose="020B0609020204030204" pitchFamily="49" charset="0"/>
              </a:rPr>
              <a:t>lst1 </a:t>
            </a:r>
            <a:r>
              <a:rPr lang="en-US" altLang="zh-TW" dirty="0">
                <a:solidFill>
                  <a:srgbClr val="C678DD"/>
                </a:solidFill>
                <a:latin typeface="Consolas" panose="020B0609020204030204" pitchFamily="49" charset="0"/>
              </a:rPr>
              <a:t>=</a:t>
            </a:r>
            <a:r>
              <a:rPr lang="en-US" altLang="zh-TW" dirty="0">
                <a:solidFill>
                  <a:srgbClr val="ABB2BF"/>
                </a:solidFill>
                <a:latin typeface="Consolas" panose="020B0609020204030204" pitchFamily="49" charset="0"/>
              </a:rPr>
              <a:t> [</a:t>
            </a:r>
            <a:r>
              <a:rPr lang="en-US" altLang="zh-TW" dirty="0">
                <a:solidFill>
                  <a:srgbClr val="D19A66"/>
                </a:solidFill>
                <a:latin typeface="Consolas" panose="020B0609020204030204" pitchFamily="49" charset="0"/>
              </a:rPr>
              <a:t>1</a:t>
            </a:r>
            <a:r>
              <a:rPr lang="en-US" altLang="zh-TW" dirty="0">
                <a:solidFill>
                  <a:srgbClr val="ABB2BF"/>
                </a:solidFill>
                <a:latin typeface="Consolas" panose="020B0609020204030204" pitchFamily="49" charset="0"/>
              </a:rPr>
              <a:t>, </a:t>
            </a:r>
            <a:r>
              <a:rPr lang="en-US" altLang="zh-TW" dirty="0">
                <a:solidFill>
                  <a:srgbClr val="D19A66"/>
                </a:solidFill>
                <a:latin typeface="Consolas" panose="020B0609020204030204" pitchFamily="49" charset="0"/>
              </a:rPr>
              <a:t>2</a:t>
            </a:r>
            <a:r>
              <a:rPr lang="en-US" altLang="zh-TW" dirty="0">
                <a:solidFill>
                  <a:srgbClr val="ABB2BF"/>
                </a:solidFill>
                <a:latin typeface="Consolas" panose="020B0609020204030204" pitchFamily="49" charset="0"/>
              </a:rPr>
              <a:t>, </a:t>
            </a:r>
            <a:r>
              <a:rPr lang="en-US" altLang="zh-TW" dirty="0">
                <a:solidFill>
                  <a:srgbClr val="D19A66"/>
                </a:solidFill>
                <a:latin typeface="Consolas" panose="020B0609020204030204" pitchFamily="49" charset="0"/>
              </a:rPr>
              <a:t>3</a:t>
            </a:r>
            <a:r>
              <a:rPr lang="en-US" altLang="zh-TW" dirty="0">
                <a:solidFill>
                  <a:srgbClr val="ABB2BF"/>
                </a:solidFill>
                <a:latin typeface="Consolas" panose="020B0609020204030204" pitchFamily="49" charset="0"/>
              </a:rPr>
              <a:t>, </a:t>
            </a:r>
            <a:r>
              <a:rPr lang="en-US" altLang="zh-TW" dirty="0">
                <a:solidFill>
                  <a:srgbClr val="D19A66"/>
                </a:solidFill>
                <a:latin typeface="Consolas" panose="020B0609020204030204" pitchFamily="49" charset="0"/>
              </a:rPr>
              <a:t>4</a:t>
            </a:r>
            <a:r>
              <a:rPr lang="en-US" altLang="zh-TW" dirty="0">
                <a:solidFill>
                  <a:srgbClr val="ABB2BF"/>
                </a:solidFill>
                <a:latin typeface="Consolas" panose="020B0609020204030204" pitchFamily="49" charset="0"/>
              </a:rPr>
              <a:t>, </a:t>
            </a:r>
            <a:r>
              <a:rPr lang="en-US" altLang="zh-TW" dirty="0">
                <a:solidFill>
                  <a:srgbClr val="D19A66"/>
                </a:solidFill>
                <a:latin typeface="Consolas" panose="020B0609020204030204" pitchFamily="49" charset="0"/>
              </a:rPr>
              <a:t>5</a:t>
            </a:r>
            <a:r>
              <a:rPr lang="en-US" altLang="zh-TW" dirty="0">
                <a:solidFill>
                  <a:srgbClr val="ABB2BF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altLang="zh-TW" dirty="0">
                <a:solidFill>
                  <a:srgbClr val="ABB2BF"/>
                </a:solidFill>
                <a:latin typeface="Consolas" panose="020B0609020204030204" pitchFamily="49" charset="0"/>
              </a:rPr>
              <a:t>lst2 </a:t>
            </a:r>
            <a:r>
              <a:rPr lang="en-US" altLang="zh-TW" dirty="0">
                <a:solidFill>
                  <a:srgbClr val="C678DD"/>
                </a:solidFill>
                <a:latin typeface="Consolas" panose="020B0609020204030204" pitchFamily="49" charset="0"/>
              </a:rPr>
              <a:t>=</a:t>
            </a:r>
            <a:r>
              <a:rPr lang="en-US" altLang="zh-TW" dirty="0">
                <a:solidFill>
                  <a:srgbClr val="ABB2BF"/>
                </a:solidFill>
                <a:latin typeface="Consolas" panose="020B0609020204030204" pitchFamily="49" charset="0"/>
              </a:rPr>
              <a:t> [</a:t>
            </a:r>
            <a:r>
              <a:rPr lang="en-US" altLang="zh-TW" dirty="0">
                <a:solidFill>
                  <a:srgbClr val="D19A66"/>
                </a:solidFill>
                <a:latin typeface="Consolas" panose="020B0609020204030204" pitchFamily="49" charset="0"/>
              </a:rPr>
              <a:t>1</a:t>
            </a:r>
            <a:r>
              <a:rPr lang="en-US" altLang="zh-TW" dirty="0">
                <a:solidFill>
                  <a:srgbClr val="ABB2BF"/>
                </a:solidFill>
                <a:latin typeface="Consolas" panose="020B0609020204030204" pitchFamily="49" charset="0"/>
              </a:rPr>
              <a:t>, </a:t>
            </a:r>
            <a:r>
              <a:rPr lang="en-US" altLang="zh-TW" dirty="0">
                <a:solidFill>
                  <a:srgbClr val="98C379"/>
                </a:solidFill>
                <a:latin typeface="Consolas" panose="020B0609020204030204" pitchFamily="49" charset="0"/>
              </a:rPr>
              <a:t>'Python'</a:t>
            </a:r>
            <a:r>
              <a:rPr lang="en-US" altLang="zh-TW" dirty="0">
                <a:solidFill>
                  <a:srgbClr val="ABB2BF"/>
                </a:solidFill>
                <a:latin typeface="Consolas" panose="020B0609020204030204" pitchFamily="49" charset="0"/>
              </a:rPr>
              <a:t>, </a:t>
            </a:r>
            <a:r>
              <a:rPr lang="en-US" altLang="zh-TW" dirty="0">
                <a:solidFill>
                  <a:srgbClr val="D19A66"/>
                </a:solidFill>
                <a:latin typeface="Consolas" panose="020B0609020204030204" pitchFamily="49" charset="0"/>
              </a:rPr>
              <a:t>4.5</a:t>
            </a:r>
            <a:r>
              <a:rPr lang="en-US" altLang="zh-TW" dirty="0">
                <a:solidFill>
                  <a:srgbClr val="ABB2BF"/>
                </a:solidFill>
                <a:latin typeface="Consolas" panose="020B0609020204030204" pitchFamily="49" charset="0"/>
              </a:rPr>
              <a:t>, </a:t>
            </a:r>
            <a:r>
              <a:rPr lang="en-US" altLang="zh-TW" dirty="0">
                <a:solidFill>
                  <a:srgbClr val="D19A66"/>
                </a:solidFill>
                <a:latin typeface="Consolas" panose="020B0609020204030204" pitchFamily="49" charset="0"/>
              </a:rPr>
              <a:t>5</a:t>
            </a:r>
            <a:r>
              <a:rPr lang="en-US" altLang="zh-TW" dirty="0">
                <a:solidFill>
                  <a:srgbClr val="ABB2BF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altLang="zh-TW" dirty="0">
                <a:solidFill>
                  <a:srgbClr val="ABB2BF"/>
                </a:solidFill>
                <a:latin typeface="Consolas" panose="020B0609020204030204" pitchFamily="49" charset="0"/>
              </a:rPr>
              <a:t>lst3 </a:t>
            </a:r>
            <a:r>
              <a:rPr lang="en-US" altLang="zh-TW" dirty="0">
                <a:solidFill>
                  <a:srgbClr val="C678DD"/>
                </a:solidFill>
                <a:latin typeface="Consolas" panose="020B0609020204030204" pitchFamily="49" charset="0"/>
              </a:rPr>
              <a:t>=</a:t>
            </a:r>
            <a:r>
              <a:rPr lang="en-US" altLang="zh-TW" dirty="0">
                <a:solidFill>
                  <a:srgbClr val="ABB2BF"/>
                </a:solidFill>
                <a:latin typeface="Consolas" panose="020B0609020204030204" pitchFamily="49" charset="0"/>
              </a:rPr>
              <a:t> </a:t>
            </a:r>
            <a:r>
              <a:rPr lang="en-US" altLang="zh-TW" dirty="0">
                <a:solidFill>
                  <a:srgbClr val="56B6C2"/>
                </a:solidFill>
                <a:latin typeface="Consolas" panose="020B0609020204030204" pitchFamily="49" charset="0"/>
              </a:rPr>
              <a:t>list</a:t>
            </a:r>
            <a:r>
              <a:rPr lang="en-US" altLang="zh-TW" dirty="0">
                <a:solidFill>
                  <a:srgbClr val="ABB2BF"/>
                </a:solidFill>
                <a:latin typeface="Consolas" panose="020B0609020204030204" pitchFamily="49" charset="0"/>
              </a:rPr>
              <a:t>([</a:t>
            </a:r>
            <a:r>
              <a:rPr lang="en-US" altLang="zh-TW" dirty="0">
                <a:solidFill>
                  <a:srgbClr val="98C379"/>
                </a:solidFill>
                <a:latin typeface="Consolas" panose="020B0609020204030204" pitchFamily="49" charset="0"/>
              </a:rPr>
              <a:t>"tom"</a:t>
            </a:r>
            <a:r>
              <a:rPr lang="en-US" altLang="zh-TW" dirty="0">
                <a:solidFill>
                  <a:srgbClr val="ABB2BF"/>
                </a:solidFill>
                <a:latin typeface="Consolas" panose="020B0609020204030204" pitchFamily="49" charset="0"/>
              </a:rPr>
              <a:t>, </a:t>
            </a:r>
            <a:r>
              <a:rPr lang="en-US" altLang="zh-TW" dirty="0">
                <a:solidFill>
                  <a:srgbClr val="98C379"/>
                </a:solidFill>
                <a:latin typeface="Consolas" panose="020B0609020204030204" pitchFamily="49" charset="0"/>
              </a:rPr>
              <a:t>"sherry"</a:t>
            </a:r>
            <a:r>
              <a:rPr lang="en-US" altLang="zh-TW" dirty="0">
                <a:solidFill>
                  <a:srgbClr val="ABB2BF"/>
                </a:solidFill>
                <a:latin typeface="Consolas" panose="020B0609020204030204" pitchFamily="49" charset="0"/>
              </a:rPr>
              <a:t>, </a:t>
            </a:r>
            <a:r>
              <a:rPr lang="en-US" altLang="zh-TW" dirty="0">
                <a:solidFill>
                  <a:srgbClr val="98C379"/>
                </a:solidFill>
                <a:latin typeface="Consolas" panose="020B0609020204030204" pitchFamily="49" charset="0"/>
              </a:rPr>
              <a:t>"jay"</a:t>
            </a:r>
            <a:r>
              <a:rPr lang="en-US" altLang="zh-TW" dirty="0">
                <a:solidFill>
                  <a:srgbClr val="ABB2BF"/>
                </a:solidFill>
                <a:latin typeface="Consolas" panose="020B0609020204030204" pitchFamily="49" charset="0"/>
              </a:rPr>
              <a:t>])</a:t>
            </a:r>
          </a:p>
          <a:p>
            <a:r>
              <a:rPr lang="en-US" altLang="zh-TW" dirty="0">
                <a:solidFill>
                  <a:srgbClr val="ABB2BF"/>
                </a:solidFill>
                <a:latin typeface="Consolas" panose="020B0609020204030204" pitchFamily="49" charset="0"/>
              </a:rPr>
              <a:t>lst4 </a:t>
            </a:r>
            <a:r>
              <a:rPr lang="en-US" altLang="zh-TW" dirty="0">
                <a:solidFill>
                  <a:srgbClr val="C678DD"/>
                </a:solidFill>
                <a:latin typeface="Consolas" panose="020B0609020204030204" pitchFamily="49" charset="0"/>
              </a:rPr>
              <a:t>=</a:t>
            </a:r>
            <a:r>
              <a:rPr lang="en-US" altLang="zh-TW" dirty="0">
                <a:solidFill>
                  <a:srgbClr val="ABB2BF"/>
                </a:solidFill>
                <a:latin typeface="Consolas" panose="020B0609020204030204" pitchFamily="49" charset="0"/>
              </a:rPr>
              <a:t> </a:t>
            </a:r>
            <a:r>
              <a:rPr lang="en-US" altLang="zh-TW" dirty="0">
                <a:solidFill>
                  <a:srgbClr val="56B6C2"/>
                </a:solidFill>
                <a:latin typeface="Consolas" panose="020B0609020204030204" pitchFamily="49" charset="0"/>
              </a:rPr>
              <a:t>list</a:t>
            </a:r>
            <a:r>
              <a:rPr lang="en-US" altLang="zh-TW" dirty="0">
                <a:solidFill>
                  <a:srgbClr val="ABB2BF"/>
                </a:solidFill>
                <a:latin typeface="Consolas" panose="020B0609020204030204" pitchFamily="49" charset="0"/>
              </a:rPr>
              <a:t>(</a:t>
            </a:r>
            <a:r>
              <a:rPr lang="en-US" altLang="zh-TW" dirty="0">
                <a:solidFill>
                  <a:srgbClr val="98C379"/>
                </a:solidFill>
                <a:latin typeface="Consolas" panose="020B0609020204030204" pitchFamily="49" charset="0"/>
              </a:rPr>
              <a:t>'python'</a:t>
            </a:r>
            <a:r>
              <a:rPr lang="en-US" altLang="zh-TW" dirty="0">
                <a:solidFill>
                  <a:srgbClr val="ABB2BF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zh-TW" dirty="0">
                <a:solidFill>
                  <a:srgbClr val="ABB2BF"/>
                </a:solidFill>
                <a:latin typeface="Consolas" panose="020B0609020204030204" pitchFamily="49" charset="0"/>
              </a:rPr>
              <a:t>lst5 </a:t>
            </a:r>
            <a:r>
              <a:rPr lang="en-US" altLang="zh-TW" dirty="0">
                <a:solidFill>
                  <a:srgbClr val="C678DD"/>
                </a:solidFill>
                <a:latin typeface="Consolas" panose="020B0609020204030204" pitchFamily="49" charset="0"/>
              </a:rPr>
              <a:t>=</a:t>
            </a:r>
            <a:r>
              <a:rPr lang="en-US" altLang="zh-TW" dirty="0">
                <a:solidFill>
                  <a:srgbClr val="ABB2BF"/>
                </a:solidFill>
                <a:latin typeface="Consolas" panose="020B0609020204030204" pitchFamily="49" charset="0"/>
              </a:rPr>
              <a:t> [</a:t>
            </a:r>
            <a:r>
              <a:rPr lang="en-US" altLang="zh-TW" dirty="0">
                <a:solidFill>
                  <a:srgbClr val="D19A66"/>
                </a:solidFill>
                <a:latin typeface="Consolas" panose="020B0609020204030204" pitchFamily="49" charset="0"/>
              </a:rPr>
              <a:t>1</a:t>
            </a:r>
            <a:r>
              <a:rPr lang="en-US" altLang="zh-TW" dirty="0">
                <a:solidFill>
                  <a:srgbClr val="ABB2BF"/>
                </a:solidFill>
                <a:latin typeface="Consolas" panose="020B0609020204030204" pitchFamily="49" charset="0"/>
              </a:rPr>
              <a:t>, [</a:t>
            </a:r>
            <a:r>
              <a:rPr lang="en-US" altLang="zh-TW" dirty="0">
                <a:solidFill>
                  <a:srgbClr val="98C379"/>
                </a:solidFill>
                <a:latin typeface="Consolas" panose="020B0609020204030204" pitchFamily="49" charset="0"/>
              </a:rPr>
              <a:t>"tom"</a:t>
            </a:r>
            <a:r>
              <a:rPr lang="en-US" altLang="zh-TW" dirty="0">
                <a:solidFill>
                  <a:srgbClr val="ABB2BF"/>
                </a:solidFill>
                <a:latin typeface="Consolas" panose="020B0609020204030204" pitchFamily="49" charset="0"/>
              </a:rPr>
              <a:t>, </a:t>
            </a:r>
            <a:r>
              <a:rPr lang="en-US" altLang="zh-TW" dirty="0">
                <a:solidFill>
                  <a:srgbClr val="98C379"/>
                </a:solidFill>
                <a:latin typeface="Consolas" panose="020B0609020204030204" pitchFamily="49" charset="0"/>
              </a:rPr>
              <a:t>"sherry"</a:t>
            </a:r>
            <a:r>
              <a:rPr lang="en-US" altLang="zh-TW" dirty="0">
                <a:solidFill>
                  <a:srgbClr val="ABB2BF"/>
                </a:solidFill>
                <a:latin typeface="Consolas" panose="020B0609020204030204" pitchFamily="49" charset="0"/>
              </a:rPr>
              <a:t>, </a:t>
            </a:r>
            <a:r>
              <a:rPr lang="en-US" altLang="zh-TW" dirty="0">
                <a:solidFill>
                  <a:srgbClr val="98C379"/>
                </a:solidFill>
                <a:latin typeface="Consolas" panose="020B0609020204030204" pitchFamily="49" charset="0"/>
              </a:rPr>
              <a:t>"jay"</a:t>
            </a:r>
            <a:r>
              <a:rPr lang="en-US" altLang="zh-TW" dirty="0">
                <a:solidFill>
                  <a:srgbClr val="ABB2BF"/>
                </a:solidFill>
                <a:latin typeface="Consolas" panose="020B0609020204030204" pitchFamily="49" charset="0"/>
              </a:rPr>
              <a:t>], [</a:t>
            </a:r>
            <a:r>
              <a:rPr lang="en-US" altLang="zh-TW" dirty="0">
                <a:solidFill>
                  <a:srgbClr val="D19A66"/>
                </a:solidFill>
                <a:latin typeface="Consolas" panose="020B0609020204030204" pitchFamily="49" charset="0"/>
              </a:rPr>
              <a:t>3</a:t>
            </a:r>
            <a:r>
              <a:rPr lang="en-US" altLang="zh-TW" dirty="0">
                <a:solidFill>
                  <a:srgbClr val="ABB2BF"/>
                </a:solidFill>
                <a:latin typeface="Consolas" panose="020B0609020204030204" pitchFamily="49" charset="0"/>
              </a:rPr>
              <a:t>, </a:t>
            </a:r>
            <a:r>
              <a:rPr lang="en-US" altLang="zh-TW" dirty="0">
                <a:solidFill>
                  <a:srgbClr val="D19A66"/>
                </a:solidFill>
                <a:latin typeface="Consolas" panose="020B0609020204030204" pitchFamily="49" charset="0"/>
              </a:rPr>
              <a:t>4</a:t>
            </a:r>
            <a:r>
              <a:rPr lang="en-US" altLang="zh-TW" dirty="0">
                <a:solidFill>
                  <a:srgbClr val="ABB2BF"/>
                </a:solidFill>
                <a:latin typeface="Consolas" panose="020B0609020204030204" pitchFamily="49" charset="0"/>
              </a:rPr>
              <a:t>, </a:t>
            </a:r>
            <a:r>
              <a:rPr lang="en-US" altLang="zh-TW" dirty="0">
                <a:solidFill>
                  <a:srgbClr val="D19A66"/>
                </a:solidFill>
                <a:latin typeface="Consolas" panose="020B0609020204030204" pitchFamily="49" charset="0"/>
              </a:rPr>
              <a:t>5</a:t>
            </a:r>
            <a:r>
              <a:rPr lang="en-US" altLang="zh-TW" dirty="0">
                <a:solidFill>
                  <a:srgbClr val="ABB2BF"/>
                </a:solidFill>
                <a:latin typeface="Consolas" panose="020B0609020204030204" pitchFamily="49" charset="0"/>
              </a:rPr>
              <a:t>]]</a:t>
            </a:r>
            <a:endParaRPr lang="en-US" altLang="zh-TW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295698" y="5706070"/>
            <a:ext cx="3495502" cy="92333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rgbClr val="56B6C2"/>
                </a:solidFill>
                <a:latin typeface="Consolas" panose="020B0609020204030204" pitchFamily="49" charset="0"/>
              </a:rPr>
              <a:t>print</a:t>
            </a:r>
            <a:r>
              <a:rPr lang="en-US" altLang="zh-TW" dirty="0">
                <a:solidFill>
                  <a:srgbClr val="ABB2BF"/>
                </a:solidFill>
                <a:latin typeface="Consolas" panose="020B0609020204030204" pitchFamily="49" charset="0"/>
              </a:rPr>
              <a:t>(lst1)</a:t>
            </a:r>
          </a:p>
          <a:p>
            <a:r>
              <a:rPr lang="en-US" altLang="zh-TW" dirty="0">
                <a:solidFill>
                  <a:srgbClr val="56B6C2"/>
                </a:solidFill>
                <a:latin typeface="Consolas" panose="020B0609020204030204" pitchFamily="49" charset="0"/>
              </a:rPr>
              <a:t>print</a:t>
            </a:r>
            <a:r>
              <a:rPr lang="en-US" altLang="zh-TW" dirty="0">
                <a:solidFill>
                  <a:srgbClr val="ABB2BF"/>
                </a:solidFill>
                <a:latin typeface="Consolas" panose="020B0609020204030204" pitchFamily="49" charset="0"/>
              </a:rPr>
              <a:t>(lst1, lst2, lst3)</a:t>
            </a:r>
          </a:p>
          <a:p>
            <a:r>
              <a:rPr lang="en-US" altLang="zh-TW" dirty="0">
                <a:solidFill>
                  <a:srgbClr val="56B6C2"/>
                </a:solidFill>
                <a:latin typeface="Consolas" panose="020B0609020204030204" pitchFamily="49" charset="0"/>
              </a:rPr>
              <a:t>print</a:t>
            </a:r>
            <a:r>
              <a:rPr lang="en-US" altLang="zh-TW" dirty="0">
                <a:solidFill>
                  <a:srgbClr val="ABB2BF"/>
                </a:solidFill>
                <a:latin typeface="Consolas" panose="020B0609020204030204" pitchFamily="49" charset="0"/>
              </a:rPr>
              <a:t>(</a:t>
            </a:r>
            <a:r>
              <a:rPr lang="en-US" altLang="zh-TW" dirty="0">
                <a:solidFill>
                  <a:srgbClr val="98C379"/>
                </a:solidFill>
                <a:latin typeface="Consolas" panose="020B0609020204030204" pitchFamily="49" charset="0"/>
              </a:rPr>
              <a:t>"lst5:" </a:t>
            </a:r>
            <a:r>
              <a:rPr lang="en-US" altLang="zh-TW" dirty="0">
                <a:solidFill>
                  <a:srgbClr val="C678DD"/>
                </a:solidFill>
                <a:latin typeface="Consolas" panose="020B0609020204030204" pitchFamily="49" charset="0"/>
              </a:rPr>
              <a:t>+ </a:t>
            </a:r>
            <a:r>
              <a:rPr lang="en-US" altLang="zh-TW" dirty="0" err="1">
                <a:solidFill>
                  <a:srgbClr val="56B6C2"/>
                </a:solidFill>
                <a:latin typeface="Consolas" panose="020B0609020204030204" pitchFamily="49" charset="0"/>
              </a:rPr>
              <a:t>str</a:t>
            </a:r>
            <a:r>
              <a:rPr lang="en-US" altLang="zh-TW" dirty="0">
                <a:solidFill>
                  <a:srgbClr val="ABB2BF"/>
                </a:solidFill>
                <a:latin typeface="Consolas" panose="020B0609020204030204" pitchFamily="49" charset="0"/>
              </a:rPr>
              <a:t>(lst5))</a:t>
            </a:r>
            <a:endParaRPr lang="en-US" altLang="zh-TW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59826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E16BF45E-87D5-059E-DBB6-FC7C6AD344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存取和走訪串列項目</a:t>
            </a:r>
            <a:endParaRPr lang="en-US" altLang="zh-TW" dirty="0"/>
          </a:p>
          <a:p>
            <a:pPr lvl="1"/>
            <a:r>
              <a:rPr lang="zh-TW" altLang="en-US" dirty="0">
                <a:solidFill>
                  <a:srgbClr val="00B0F0"/>
                </a:solidFill>
              </a:rPr>
              <a:t>取出</a:t>
            </a:r>
            <a:r>
              <a:rPr lang="zh-TW" altLang="en-US" dirty="0"/>
              <a:t>串列項目</a:t>
            </a:r>
            <a:endParaRPr lang="en-US" altLang="zh-TW" dirty="0"/>
          </a:p>
          <a:p>
            <a:pPr lvl="2"/>
            <a:r>
              <a:rPr lang="zh-TW" altLang="en-US" dirty="0"/>
              <a:t>使用</a:t>
            </a:r>
            <a:r>
              <a:rPr lang="en-US" altLang="zh-TW" dirty="0">
                <a:solidFill>
                  <a:srgbClr val="FF0000"/>
                </a:solidFill>
              </a:rPr>
              <a:t>[ ]</a:t>
            </a:r>
            <a:r>
              <a:rPr lang="zh-TW" altLang="en-US" dirty="0">
                <a:solidFill>
                  <a:srgbClr val="FF0000"/>
                </a:solidFill>
              </a:rPr>
              <a:t>索引運算子</a:t>
            </a:r>
            <a:r>
              <a:rPr lang="zh-TW" altLang="en-US" dirty="0"/>
              <a:t>，</a:t>
            </a:r>
            <a:r>
              <a:rPr lang="zh-TW" altLang="en-US" dirty="0">
                <a:solidFill>
                  <a:srgbClr val="FF0000"/>
                </a:solidFill>
              </a:rPr>
              <a:t>索引值從</a:t>
            </a:r>
            <a:r>
              <a:rPr lang="en-US" altLang="zh-TW" dirty="0">
                <a:solidFill>
                  <a:srgbClr val="FF0000"/>
                </a:solidFill>
              </a:rPr>
              <a:t>0</a:t>
            </a:r>
            <a:r>
              <a:rPr lang="zh-TW" altLang="en-US" dirty="0">
                <a:solidFill>
                  <a:srgbClr val="FF0000"/>
                </a:solidFill>
              </a:rPr>
              <a:t>開始</a:t>
            </a:r>
            <a:r>
              <a:rPr lang="zh-TW" altLang="en-US" dirty="0"/>
              <a:t>，也可以是負值</a:t>
            </a:r>
            <a:r>
              <a:rPr lang="en-US" altLang="zh-TW" dirty="0"/>
              <a:t>(</a:t>
            </a:r>
            <a:r>
              <a:rPr lang="zh-TW" altLang="en-US" dirty="0"/>
              <a:t>倒著計數</a:t>
            </a:r>
            <a:r>
              <a:rPr lang="en-US" altLang="zh-TW" dirty="0"/>
              <a:t>)</a:t>
            </a:r>
          </a:p>
          <a:p>
            <a:pPr lvl="2"/>
            <a:r>
              <a:rPr lang="zh-TW" altLang="en-US" dirty="0"/>
              <a:t>範例：</a:t>
            </a:r>
            <a:endParaRPr lang="en-US" altLang="zh-TW" dirty="0"/>
          </a:p>
          <a:p>
            <a:pPr lvl="2"/>
            <a:endParaRPr lang="en-US" altLang="zh-TW" dirty="0"/>
          </a:p>
          <a:p>
            <a:pPr lvl="2"/>
            <a:endParaRPr lang="en-US" altLang="zh-TW" dirty="0"/>
          </a:p>
          <a:p>
            <a:pPr marL="914400" lvl="2" indent="0">
              <a:buNone/>
            </a:pPr>
            <a:endParaRPr lang="en-US" altLang="zh-TW" dirty="0"/>
          </a:p>
          <a:p>
            <a:pPr marL="914400" lvl="2" indent="0">
              <a:buNone/>
            </a:pPr>
            <a:endParaRPr lang="en-US" altLang="zh-TW" dirty="0"/>
          </a:p>
          <a:p>
            <a:pPr marL="914400" lvl="2" indent="0">
              <a:buNone/>
            </a:pPr>
            <a:endParaRPr lang="en-US" altLang="zh-TW" dirty="0"/>
          </a:p>
          <a:p>
            <a:pPr lvl="2"/>
            <a:endParaRPr lang="en-US" altLang="zh-TW" dirty="0"/>
          </a:p>
          <a:p>
            <a:pPr lvl="1"/>
            <a:r>
              <a:rPr lang="zh-TW" altLang="en-US" dirty="0">
                <a:solidFill>
                  <a:srgbClr val="00B0F0"/>
                </a:solidFill>
              </a:rPr>
              <a:t>更改</a:t>
            </a:r>
            <a:r>
              <a:rPr lang="zh-TW" altLang="en-US" dirty="0"/>
              <a:t>串列項目</a:t>
            </a:r>
            <a:endParaRPr lang="en-US" altLang="zh-TW" dirty="0"/>
          </a:p>
          <a:p>
            <a:pPr lvl="2"/>
            <a:r>
              <a:rPr lang="zh-TW" altLang="en-US" dirty="0"/>
              <a:t>範例：</a:t>
            </a:r>
            <a:endParaRPr lang="en-US" altLang="zh-TW" dirty="0"/>
          </a:p>
          <a:p>
            <a:pPr lvl="2"/>
            <a:endParaRPr lang="en-US" altLang="zh-TW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0806C742-2717-A5F0-F54A-05F129669A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>
              <a:defRPr/>
            </a:pPr>
            <a:fld id="{8E43CC5F-1AB8-4BEC-82AC-75ACFB5D3858}" type="slidenum">
              <a:rPr lang="zh-TW" altLang="en-US" smtClean="0"/>
              <a:pPr algn="ctr">
                <a:defRPr/>
              </a:pPr>
              <a:t>8</a:t>
            </a:fld>
            <a:r>
              <a:rPr lang="en-US" altLang="zh-TW" dirty="0"/>
              <a:t>/34</a:t>
            </a:r>
            <a:endParaRPr lang="zh-TW" altLang="en-US" dirty="0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D96F1D5E-6E84-E98D-A0AB-9C3C7DB8C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5723316" cy="523220"/>
          </a:xfrm>
        </p:spPr>
        <p:txBody>
          <a:bodyPr/>
          <a:lstStyle/>
          <a:p>
            <a:r>
              <a:rPr lang="zh-TW" altLang="en-US" kern="0" dirty="0"/>
              <a:t>字串與容器型別</a:t>
            </a:r>
            <a:r>
              <a:rPr lang="en-US" altLang="zh-TW" dirty="0"/>
              <a:t>—</a:t>
            </a:r>
            <a:r>
              <a:rPr lang="zh-TW" altLang="en-US" dirty="0"/>
              <a:t>串列 </a:t>
            </a:r>
            <a:r>
              <a:rPr lang="en-US" altLang="zh-TW" dirty="0"/>
              <a:t>(List)</a:t>
            </a:r>
            <a:r>
              <a:rPr lang="zh-TW" altLang="en-US" dirty="0"/>
              <a:t> </a:t>
            </a:r>
            <a:r>
              <a:rPr lang="en-US" altLang="zh-TW" dirty="0"/>
              <a:t>(2/5)</a:t>
            </a:r>
            <a:endParaRPr lang="zh-TW" altLang="en-US" dirty="0"/>
          </a:p>
        </p:txBody>
      </p:sp>
      <p:pic>
        <p:nvPicPr>
          <p:cNvPr id="5" name="Picture 2">
            <a:hlinkClick r:id="rId2" action="ppaction://hlinksldjump"/>
            <a:extLst>
              <a:ext uri="{FF2B5EF4-FFF2-40B4-BE49-F238E27FC236}">
                <a16:creationId xmlns:a16="http://schemas.microsoft.com/office/drawing/2014/main" id="{92009F8D-3821-95E6-D21A-406EA4CE2D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91" b="99023" l="1758" r="98438">
                        <a14:foregroundMark x1="1758" y1="60547" x2="6641" y2="35156"/>
                        <a14:foregroundMark x1="76563" y1="586" x2="87695" y2="55469"/>
                        <a14:foregroundMark x1="98438" y1="391" x2="93750" y2="14258"/>
                        <a14:foregroundMark x1="49609" y1="99023" x2="52539" y2="88477"/>
                      </a14:backgroundRemoval>
                    </a14:imgEffect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9700" y="64706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832DBF03-926C-1B8E-139B-E72AD216EDF5}"/>
              </a:ext>
            </a:extLst>
          </p:cNvPr>
          <p:cNvSpPr txBox="1"/>
          <p:nvPr/>
        </p:nvSpPr>
        <p:spPr>
          <a:xfrm>
            <a:off x="2597727" y="2209800"/>
            <a:ext cx="3294776" cy="147732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rgbClr val="ABB2BF"/>
                </a:solidFill>
                <a:latin typeface="Consolas" panose="020B0609020204030204" pitchFamily="49" charset="0"/>
              </a:rPr>
              <a:t>lst1 </a:t>
            </a:r>
            <a:r>
              <a:rPr lang="en-US" altLang="zh-TW" dirty="0">
                <a:solidFill>
                  <a:srgbClr val="C678DD"/>
                </a:solidFill>
                <a:latin typeface="Consolas" panose="020B0609020204030204" pitchFamily="49" charset="0"/>
              </a:rPr>
              <a:t>=</a:t>
            </a:r>
            <a:r>
              <a:rPr lang="en-US" altLang="zh-TW" dirty="0">
                <a:solidFill>
                  <a:srgbClr val="ABB2BF"/>
                </a:solidFill>
                <a:latin typeface="Consolas" panose="020B0609020204030204" pitchFamily="49" charset="0"/>
              </a:rPr>
              <a:t> [</a:t>
            </a:r>
            <a:r>
              <a:rPr lang="en-US" altLang="zh-TW" dirty="0">
                <a:solidFill>
                  <a:srgbClr val="D19A66"/>
                </a:solidFill>
                <a:latin typeface="Consolas" panose="020B0609020204030204" pitchFamily="49" charset="0"/>
              </a:rPr>
              <a:t>1</a:t>
            </a:r>
            <a:r>
              <a:rPr lang="en-US" altLang="zh-TW" dirty="0">
                <a:solidFill>
                  <a:srgbClr val="ABB2BF"/>
                </a:solidFill>
                <a:latin typeface="Consolas" panose="020B0609020204030204" pitchFamily="49" charset="0"/>
              </a:rPr>
              <a:t>, </a:t>
            </a:r>
            <a:r>
              <a:rPr lang="en-US" altLang="zh-TW" dirty="0">
                <a:solidFill>
                  <a:srgbClr val="D19A66"/>
                </a:solidFill>
                <a:latin typeface="Consolas" panose="020B0609020204030204" pitchFamily="49" charset="0"/>
              </a:rPr>
              <a:t>2</a:t>
            </a:r>
            <a:r>
              <a:rPr lang="en-US" altLang="zh-TW" dirty="0">
                <a:solidFill>
                  <a:srgbClr val="ABB2BF"/>
                </a:solidFill>
                <a:latin typeface="Consolas" panose="020B0609020204030204" pitchFamily="49" charset="0"/>
              </a:rPr>
              <a:t>, </a:t>
            </a:r>
            <a:r>
              <a:rPr lang="en-US" altLang="zh-TW" dirty="0">
                <a:solidFill>
                  <a:srgbClr val="D19A66"/>
                </a:solidFill>
                <a:latin typeface="Consolas" panose="020B0609020204030204" pitchFamily="49" charset="0"/>
              </a:rPr>
              <a:t>3</a:t>
            </a:r>
            <a:r>
              <a:rPr lang="en-US" altLang="zh-TW" dirty="0">
                <a:solidFill>
                  <a:srgbClr val="ABB2BF"/>
                </a:solidFill>
                <a:latin typeface="Consolas" panose="020B0609020204030204" pitchFamily="49" charset="0"/>
              </a:rPr>
              <a:t>, </a:t>
            </a:r>
            <a:r>
              <a:rPr lang="en-US" altLang="zh-TW" dirty="0">
                <a:solidFill>
                  <a:srgbClr val="D19A66"/>
                </a:solidFill>
                <a:latin typeface="Consolas" panose="020B0609020204030204" pitchFamily="49" charset="0"/>
              </a:rPr>
              <a:t>4</a:t>
            </a:r>
            <a:r>
              <a:rPr lang="en-US" altLang="zh-TW" dirty="0">
                <a:solidFill>
                  <a:srgbClr val="ABB2BF"/>
                </a:solidFill>
                <a:latin typeface="Consolas" panose="020B0609020204030204" pitchFamily="49" charset="0"/>
              </a:rPr>
              <a:t>, </a:t>
            </a:r>
            <a:r>
              <a:rPr lang="en-US" altLang="zh-TW" dirty="0">
                <a:solidFill>
                  <a:srgbClr val="D19A66"/>
                </a:solidFill>
                <a:latin typeface="Consolas" panose="020B0609020204030204" pitchFamily="49" charset="0"/>
              </a:rPr>
              <a:t>5</a:t>
            </a:r>
            <a:r>
              <a:rPr lang="en-US" altLang="zh-TW" dirty="0">
                <a:solidFill>
                  <a:srgbClr val="ABB2BF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altLang="zh-TW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dirty="0">
                <a:solidFill>
                  <a:srgbClr val="ABB2BF"/>
                </a:solidFill>
                <a:latin typeface="Consolas" panose="020B0609020204030204" pitchFamily="49" charset="0"/>
              </a:rPr>
              <a:t>lst1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</a:t>
            </a:r>
          </a:p>
          <a:p>
            <a:r>
              <a:rPr lang="en-US" altLang="zh-TW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dirty="0">
                <a:solidFill>
                  <a:srgbClr val="ABB2BF"/>
                </a:solidFill>
                <a:latin typeface="Consolas" panose="020B0609020204030204" pitchFamily="49" charset="0"/>
              </a:rPr>
              <a:t>lst1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</a:t>
            </a:r>
          </a:p>
          <a:p>
            <a:r>
              <a:rPr lang="en-US" altLang="zh-TW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dirty="0">
                <a:solidFill>
                  <a:srgbClr val="ABB2BF"/>
                </a:solidFill>
                <a:latin typeface="Consolas" panose="020B0609020204030204" pitchFamily="49" charset="0"/>
              </a:rPr>
              <a:t>lst1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[-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</a:t>
            </a:r>
          </a:p>
          <a:p>
            <a:r>
              <a:rPr lang="en-US" altLang="zh-TW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dirty="0">
                <a:solidFill>
                  <a:srgbClr val="ABB2BF"/>
                </a:solidFill>
                <a:latin typeface="Consolas" panose="020B0609020204030204" pitchFamily="49" charset="0"/>
              </a:rPr>
              <a:t>lst1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[-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839386C0-0034-010D-EBD6-1E29B7FFCF88}"/>
              </a:ext>
            </a:extLst>
          </p:cNvPr>
          <p:cNvSpPr txBox="1"/>
          <p:nvPr/>
        </p:nvSpPr>
        <p:spPr>
          <a:xfrm>
            <a:off x="2597727" y="4667071"/>
            <a:ext cx="3294776" cy="12003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rgbClr val="ABB2BF"/>
                </a:solidFill>
                <a:latin typeface="Consolas" panose="020B0609020204030204" pitchFamily="49" charset="0"/>
              </a:rPr>
              <a:t>lst1 </a:t>
            </a:r>
            <a:r>
              <a:rPr lang="en-US" altLang="zh-TW" dirty="0">
                <a:solidFill>
                  <a:srgbClr val="C678DD"/>
                </a:solidFill>
                <a:latin typeface="Consolas" panose="020B0609020204030204" pitchFamily="49" charset="0"/>
              </a:rPr>
              <a:t>=</a:t>
            </a:r>
            <a:r>
              <a:rPr lang="en-US" altLang="zh-TW" dirty="0">
                <a:solidFill>
                  <a:srgbClr val="ABB2BF"/>
                </a:solidFill>
                <a:latin typeface="Consolas" panose="020B0609020204030204" pitchFamily="49" charset="0"/>
              </a:rPr>
              <a:t> [</a:t>
            </a:r>
            <a:r>
              <a:rPr lang="en-US" altLang="zh-TW" dirty="0">
                <a:solidFill>
                  <a:srgbClr val="D19A66"/>
                </a:solidFill>
                <a:latin typeface="Consolas" panose="020B0609020204030204" pitchFamily="49" charset="0"/>
              </a:rPr>
              <a:t>1</a:t>
            </a:r>
            <a:r>
              <a:rPr lang="en-US" altLang="zh-TW" dirty="0">
                <a:solidFill>
                  <a:srgbClr val="ABB2BF"/>
                </a:solidFill>
                <a:latin typeface="Consolas" panose="020B0609020204030204" pitchFamily="49" charset="0"/>
              </a:rPr>
              <a:t>, </a:t>
            </a:r>
            <a:r>
              <a:rPr lang="en-US" altLang="zh-TW" dirty="0">
                <a:solidFill>
                  <a:srgbClr val="D19A66"/>
                </a:solidFill>
                <a:latin typeface="Consolas" panose="020B0609020204030204" pitchFamily="49" charset="0"/>
              </a:rPr>
              <a:t>2</a:t>
            </a:r>
            <a:r>
              <a:rPr lang="en-US" altLang="zh-TW" dirty="0">
                <a:solidFill>
                  <a:srgbClr val="ABB2BF"/>
                </a:solidFill>
                <a:latin typeface="Consolas" panose="020B0609020204030204" pitchFamily="49" charset="0"/>
              </a:rPr>
              <a:t>, </a:t>
            </a:r>
            <a:r>
              <a:rPr lang="en-US" altLang="zh-TW" dirty="0">
                <a:solidFill>
                  <a:srgbClr val="D19A66"/>
                </a:solidFill>
                <a:latin typeface="Consolas" panose="020B0609020204030204" pitchFamily="49" charset="0"/>
              </a:rPr>
              <a:t>3</a:t>
            </a:r>
            <a:r>
              <a:rPr lang="en-US" altLang="zh-TW" dirty="0">
                <a:solidFill>
                  <a:srgbClr val="ABB2BF"/>
                </a:solidFill>
                <a:latin typeface="Consolas" panose="020B0609020204030204" pitchFamily="49" charset="0"/>
              </a:rPr>
              <a:t>, </a:t>
            </a:r>
            <a:r>
              <a:rPr lang="en-US" altLang="zh-TW" dirty="0">
                <a:solidFill>
                  <a:srgbClr val="D19A66"/>
                </a:solidFill>
                <a:latin typeface="Consolas" panose="020B0609020204030204" pitchFamily="49" charset="0"/>
              </a:rPr>
              <a:t>4</a:t>
            </a:r>
            <a:r>
              <a:rPr lang="en-US" altLang="zh-TW" dirty="0">
                <a:solidFill>
                  <a:srgbClr val="ABB2BF"/>
                </a:solidFill>
                <a:latin typeface="Consolas" panose="020B0609020204030204" pitchFamily="49" charset="0"/>
              </a:rPr>
              <a:t>, </a:t>
            </a:r>
            <a:r>
              <a:rPr lang="en-US" altLang="zh-TW" dirty="0">
                <a:solidFill>
                  <a:srgbClr val="D19A66"/>
                </a:solidFill>
                <a:latin typeface="Consolas" panose="020B0609020204030204" pitchFamily="49" charset="0"/>
              </a:rPr>
              <a:t>5</a:t>
            </a:r>
            <a:r>
              <a:rPr lang="en-US" altLang="zh-TW" dirty="0">
                <a:solidFill>
                  <a:srgbClr val="ABB2BF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altLang="zh-TW" dirty="0">
                <a:solidFill>
                  <a:srgbClr val="ABB2BF"/>
                </a:solidFill>
                <a:latin typeface="Consolas" panose="020B0609020204030204" pitchFamily="49" charset="0"/>
              </a:rPr>
              <a:t>lst1[</a:t>
            </a:r>
            <a:r>
              <a:rPr lang="en-US" altLang="zh-TW" dirty="0">
                <a:solidFill>
                  <a:srgbClr val="D19A66"/>
                </a:solidFill>
                <a:latin typeface="Consolas" panose="020B0609020204030204" pitchFamily="49" charset="0"/>
              </a:rPr>
              <a:t>1</a:t>
            </a:r>
            <a:r>
              <a:rPr lang="en-US" altLang="zh-TW" dirty="0">
                <a:solidFill>
                  <a:srgbClr val="ABB2BF"/>
                </a:solidFill>
                <a:latin typeface="Consolas" panose="020B0609020204030204" pitchFamily="49" charset="0"/>
              </a:rPr>
              <a:t>] </a:t>
            </a:r>
            <a:r>
              <a:rPr lang="en-US" altLang="zh-TW" dirty="0">
                <a:solidFill>
                  <a:srgbClr val="C678DD"/>
                </a:solidFill>
                <a:latin typeface="Consolas" panose="020B0609020204030204" pitchFamily="49" charset="0"/>
              </a:rPr>
              <a:t>=</a:t>
            </a:r>
            <a:r>
              <a:rPr lang="en-US" altLang="zh-TW" dirty="0">
                <a:solidFill>
                  <a:srgbClr val="ABB2BF"/>
                </a:solidFill>
                <a:latin typeface="Consolas" panose="020B0609020204030204" pitchFamily="49" charset="0"/>
              </a:rPr>
              <a:t> </a:t>
            </a:r>
            <a:r>
              <a:rPr lang="en-US" altLang="zh-TW" dirty="0">
                <a:solidFill>
                  <a:srgbClr val="D19A66"/>
                </a:solidFill>
                <a:latin typeface="Consolas" panose="020B0609020204030204" pitchFamily="49" charset="0"/>
              </a:rPr>
              <a:t>10</a:t>
            </a:r>
            <a:endParaRPr lang="en-US" altLang="zh-TW" dirty="0">
              <a:solidFill>
                <a:srgbClr val="ABB2BF"/>
              </a:solidFill>
              <a:latin typeface="Consolas" panose="020B0609020204030204" pitchFamily="49" charset="0"/>
            </a:endParaRPr>
          </a:p>
          <a:p>
            <a:r>
              <a:rPr lang="en-US" altLang="zh-TW" dirty="0">
                <a:solidFill>
                  <a:srgbClr val="ABB2BF"/>
                </a:solidFill>
                <a:latin typeface="Consolas" panose="020B0609020204030204" pitchFamily="49" charset="0"/>
              </a:rPr>
              <a:t>lst1[</a:t>
            </a:r>
            <a:r>
              <a:rPr lang="en-US" altLang="zh-TW" dirty="0">
                <a:solidFill>
                  <a:srgbClr val="D19A66"/>
                </a:solidFill>
                <a:latin typeface="Consolas" panose="020B0609020204030204" pitchFamily="49" charset="0"/>
              </a:rPr>
              <a:t>2</a:t>
            </a:r>
            <a:r>
              <a:rPr lang="en-US" altLang="zh-TW" dirty="0">
                <a:solidFill>
                  <a:srgbClr val="ABB2BF"/>
                </a:solidFill>
                <a:latin typeface="Consolas" panose="020B0609020204030204" pitchFamily="49" charset="0"/>
              </a:rPr>
              <a:t>] </a:t>
            </a:r>
            <a:r>
              <a:rPr lang="en-US" altLang="zh-TW" dirty="0">
                <a:solidFill>
                  <a:srgbClr val="C678DD"/>
                </a:solidFill>
                <a:latin typeface="Consolas" panose="020B0609020204030204" pitchFamily="49" charset="0"/>
              </a:rPr>
              <a:t>=</a:t>
            </a:r>
            <a:r>
              <a:rPr lang="en-US" altLang="zh-TW" dirty="0">
                <a:solidFill>
                  <a:srgbClr val="ABB2BF"/>
                </a:solidFill>
                <a:latin typeface="Consolas" panose="020B0609020204030204" pitchFamily="49" charset="0"/>
              </a:rPr>
              <a:t> </a:t>
            </a:r>
            <a:r>
              <a:rPr lang="en-US" altLang="zh-TW" dirty="0">
                <a:solidFill>
                  <a:srgbClr val="98C379"/>
                </a:solidFill>
                <a:latin typeface="Consolas" panose="020B0609020204030204" pitchFamily="49" charset="0"/>
              </a:rPr>
              <a:t>"Python"</a:t>
            </a:r>
            <a:endParaRPr lang="en-US" altLang="zh-TW" dirty="0">
              <a:solidFill>
                <a:srgbClr val="ABB2BF"/>
              </a:solidFill>
              <a:latin typeface="Consolas" panose="020B0609020204030204" pitchFamily="49" charset="0"/>
            </a:endParaRPr>
          </a:p>
          <a:p>
            <a:r>
              <a:rPr lang="en-US" altLang="zh-TW" dirty="0">
                <a:solidFill>
                  <a:srgbClr val="56B6C2"/>
                </a:solidFill>
                <a:latin typeface="Consolas" panose="020B0609020204030204" pitchFamily="49" charset="0"/>
              </a:rPr>
              <a:t>print</a:t>
            </a:r>
            <a:r>
              <a:rPr lang="en-US" altLang="zh-TW" dirty="0">
                <a:solidFill>
                  <a:srgbClr val="ABB2BF"/>
                </a:solidFill>
                <a:latin typeface="Consolas" panose="020B0609020204030204" pitchFamily="49" charset="0"/>
              </a:rPr>
              <a:t>(lst1)</a:t>
            </a:r>
            <a:endParaRPr lang="en-US" altLang="zh-TW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2662792"/>
      </p:ext>
    </p:extLst>
  </p:cSld>
  <p:clrMapOvr>
    <a:masterClrMapping/>
  </p:clrMapOvr>
</p:sld>
</file>

<file path=ppt/theme/theme1.xml><?xml version="1.0" encoding="utf-8"?>
<a:theme xmlns:a="http://schemas.openxmlformats.org/drawingml/2006/main" name="ICLab投影片母片">
  <a:themeElements>
    <a:clrScheme name="1_自訂設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自訂設計">
      <a:majorFont>
        <a:latin typeface="Times New Roman"/>
        <a:ea typeface="標楷體"/>
        <a:cs typeface=""/>
      </a:majorFont>
      <a:minorFont>
        <a:latin typeface="Times New Roman"/>
        <a:ea typeface="標楷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自訂設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訂設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訂設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訂設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訂設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訂設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訂設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訂設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訂設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訂設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訂設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訂設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智慧型控制實驗室-eng</Template>
  <TotalTime>60745</TotalTime>
  <Words>3483</Words>
  <Application>Microsoft Office PowerPoint</Application>
  <PresentationFormat>如螢幕大小 (4:3)</PresentationFormat>
  <Paragraphs>618</Paragraphs>
  <Slides>36</Slides>
  <Notes>2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36</vt:i4>
      </vt:variant>
    </vt:vector>
  </HeadingPairs>
  <TitlesOfParts>
    <vt:vector size="42" baseType="lpstr">
      <vt:lpstr>Noto Sans Symbols</vt:lpstr>
      <vt:lpstr>Arial</vt:lpstr>
      <vt:lpstr>Consolas</vt:lpstr>
      <vt:lpstr>Times New Roman</vt:lpstr>
      <vt:lpstr>Wingdings</vt:lpstr>
      <vt:lpstr>ICLab投影片母片</vt:lpstr>
      <vt:lpstr>手臂組教學課程</vt:lpstr>
      <vt:lpstr>課程綱要</vt:lpstr>
      <vt:lpstr>字串與容器型別—字串 (String)(1/5)</vt:lpstr>
      <vt:lpstr>字串與容器型別—字串 (String)(2/5)</vt:lpstr>
      <vt:lpstr>字串與容器型別—字串 (String)(3/5)</vt:lpstr>
      <vt:lpstr>字串與容器型別—字串 (String)(4/5)</vt:lpstr>
      <vt:lpstr>字串與容器型別—字串 (String)(5/5)</vt:lpstr>
      <vt:lpstr>字串與容器型別—串列 (List) (1/5)</vt:lpstr>
      <vt:lpstr>字串與容器型別—串列 (List) (2/5)</vt:lpstr>
      <vt:lpstr>字串與容器型別—串列 (List) (3/5)</vt:lpstr>
      <vt:lpstr>字串與容器型別—串列 (List) (4/5)</vt:lpstr>
      <vt:lpstr>字串與容器型別—串列 (List) (5/5)</vt:lpstr>
      <vt:lpstr>字串與容器型別—元組 (Tuple)(1/3)</vt:lpstr>
      <vt:lpstr>字串與容器型別—元組 (Tuple)(2/3)</vt:lpstr>
      <vt:lpstr>字串與容器型別—元組 (Tuple)(3/3)</vt:lpstr>
      <vt:lpstr>字串與容器型別—字典 (Dictionary)(1/4)</vt:lpstr>
      <vt:lpstr>字串與容器型別—字典 (Dictionary)(2/4)</vt:lpstr>
      <vt:lpstr>字串與容器型別—字典 (Dictionary)(3/4)</vt:lpstr>
      <vt:lpstr>字串與容器型別—字典 (Dictionary)(4/4)</vt:lpstr>
      <vt:lpstr>字串與容器型別—集合 (Set)(1/4)</vt:lpstr>
      <vt:lpstr>字串與容器型別—集合 (Set)(2/4)</vt:lpstr>
      <vt:lpstr>字串與容器型別—集合 (Set)(3/4)</vt:lpstr>
      <vt:lpstr>字串與容器型別—集合 (Set)(4/4)</vt:lpstr>
      <vt:lpstr>Python 練習題</vt:lpstr>
      <vt:lpstr>Python函式 (1/4)</vt:lpstr>
      <vt:lpstr>Python函式 (2/4)</vt:lpstr>
      <vt:lpstr>Python函式 (3/4)</vt:lpstr>
      <vt:lpstr>Python函式 (4/4)</vt:lpstr>
      <vt:lpstr>Python模組(Module)(1/3)</vt:lpstr>
      <vt:lpstr>Python模組(Module)(2/3)</vt:lpstr>
      <vt:lpstr>Python模組(Module)(3/3)</vt:lpstr>
      <vt:lpstr>Python模組(Module)(4/4)</vt:lpstr>
      <vt:lpstr>Python 作業</vt:lpstr>
      <vt:lpstr>Python 作業</vt:lpstr>
      <vt:lpstr>參考資料</vt:lpstr>
      <vt:lpstr>謝 謝 指 教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NEET;Zidstyle</dc:creator>
  <cp:lastModifiedBy>Sam Chung</cp:lastModifiedBy>
  <cp:revision>2012</cp:revision>
  <cp:lastPrinted>2016-05-30T10:09:16Z</cp:lastPrinted>
  <dcterms:created xsi:type="dcterms:W3CDTF">1601-01-01T00:00:00Z</dcterms:created>
  <dcterms:modified xsi:type="dcterms:W3CDTF">2022-10-25T10:15:20Z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</Properties>
</file>